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Lst>
  <p:notesMasterIdLst>
    <p:notesMasterId r:id="rId17"/>
  </p:notesMasterIdLst>
  <p:sldIdLst>
    <p:sldId id="267" r:id="rId2"/>
    <p:sldId id="256" r:id="rId3"/>
    <p:sldId id="257" r:id="rId4"/>
    <p:sldId id="258" r:id="rId5"/>
    <p:sldId id="259" r:id="rId6"/>
    <p:sldId id="260" r:id="rId7"/>
    <p:sldId id="261" r:id="rId8"/>
    <p:sldId id="262" r:id="rId9"/>
    <p:sldId id="263" r:id="rId10"/>
    <p:sldId id="268" r:id="rId11"/>
    <p:sldId id="269" r:id="rId12"/>
    <p:sldId id="270" r:id="rId13"/>
    <p:sldId id="264" r:id="rId14"/>
    <p:sldId id="265" r:id="rId15"/>
    <p:sldId id="266"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AD645CA6-289A-4E3F-B682-B277740CE984}">
          <p14:sldIdLst>
            <p14:sldId id="267"/>
            <p14:sldId id="256"/>
            <p14:sldId id="257"/>
            <p14:sldId id="258"/>
            <p14:sldId id="259"/>
            <p14:sldId id="260"/>
            <p14:sldId id="261"/>
            <p14:sldId id="262"/>
            <p14:sldId id="263"/>
            <p14:sldId id="268"/>
            <p14:sldId id="269"/>
            <p14:sldId id="270"/>
            <p14:sldId id="264"/>
            <p14:sldId id="265"/>
            <p14:sldId id="266"/>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account" initials="Ma" lastIdx="1" clrIdx="0">
    <p:extLst>
      <p:ext uri="{19B8F6BF-5375-455C-9EA6-DF929625EA0E}">
        <p15:presenceInfo xmlns:p15="http://schemas.microsoft.com/office/powerpoint/2012/main" userId="4a44a7e39bdee1b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3" d="100"/>
          <a:sy n="73" d="100"/>
        </p:scale>
        <p:origin x="48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4-30T19:47:48.106"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7902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US"/>
          </a:p>
        </p:txBody>
      </p:sp>
    </p:spTree>
    <p:extLst>
      <p:ext uri="{BB962C8B-B14F-4D97-AF65-F5344CB8AC3E}">
        <p14:creationId xmlns:p14="http://schemas.microsoft.com/office/powerpoint/2010/main" val="4098819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284397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48171774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849361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7490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182368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285405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712588-04B1-427B-82EE-E8DB90309F08}" type="datetimeFigureOut">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30145626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3578820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4328336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094139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76990319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8646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B61BEF0D-F0BB-DE4B-95CE-6DB70DBA9567}" type="datetimeFigureOut">
              <a:rPr lang="en-US" smtClean="0"/>
              <a:pPr/>
              <a:t>4/30/2024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8425452"/>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55834" y="2680137"/>
            <a:ext cx="12360166" cy="1323439"/>
          </a:xfrm>
          <a:prstGeom prst="rect">
            <a:avLst/>
          </a:prstGeom>
        </p:spPr>
        <p:style>
          <a:lnRef idx="2">
            <a:schemeClr val="accent4"/>
          </a:lnRef>
          <a:fillRef idx="1001">
            <a:schemeClr val="lt2"/>
          </a:fillRef>
          <a:effectRef idx="0">
            <a:schemeClr val="accent4"/>
          </a:effectRef>
          <a:fontRef idx="minor">
            <a:schemeClr val="dk1"/>
          </a:fontRef>
        </p:style>
        <p:txBody>
          <a:bodyPr wrap="square" rtlCol="0">
            <a:spAutoFit/>
          </a:bodyPr>
          <a:lstStyle/>
          <a:p>
            <a:r>
              <a:rPr lang="en-US" sz="4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 PPT on Data Wrangling &amp; Data Acquisition </a:t>
            </a:r>
          </a:p>
          <a:p>
            <a:r>
              <a:rPr lang="en-US" sz="4000" dirty="0"/>
              <a:t> </a:t>
            </a:r>
            <a:r>
              <a:rPr lang="en-US" sz="4000" dirty="0" smtClean="0"/>
              <a:t>-</a:t>
            </a:r>
            <a:r>
              <a:rPr lang="en-US" sz="2800" dirty="0" smtClean="0"/>
              <a:t>By </a:t>
            </a:r>
            <a:r>
              <a:rPr lang="en-US" sz="2800" b="1" dirty="0" err="1"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Suraj.G.Shejul</a:t>
            </a:r>
            <a:endParaRPr lang="en-US" sz="2800" dirty="0"/>
          </a:p>
        </p:txBody>
      </p:sp>
    </p:spTree>
    <p:extLst>
      <p:ext uri="{BB962C8B-B14F-4D97-AF65-F5344CB8AC3E}">
        <p14:creationId xmlns:p14="http://schemas.microsoft.com/office/powerpoint/2010/main" val="29352065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51641" y="294290"/>
            <a:ext cx="13169462" cy="707886"/>
          </a:xfrm>
          <a:prstGeom prst="rect">
            <a:avLst/>
          </a:prstGeom>
          <a:noFill/>
        </p:spPr>
        <p:txBody>
          <a:bodyPr wrap="square" rtlCol="0">
            <a:spAutoFit/>
          </a:bodyPr>
          <a:lstStyle/>
          <a:p>
            <a:r>
              <a:rPr lang="en-US" sz="4000" dirty="0" smtClean="0"/>
              <a:t>Box plots for the Related project </a:t>
            </a:r>
            <a:endParaRPr lang="en-US" sz="4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641" y="1540474"/>
            <a:ext cx="6454699" cy="4854361"/>
          </a:xfrm>
          <a:prstGeom prst="rect">
            <a:avLst/>
          </a:prstGeom>
          <a:effectLst>
            <a:glow rad="127000">
              <a:srgbClr val="9966FF"/>
            </a:glow>
          </a:effec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9537" y="1540474"/>
            <a:ext cx="5151566" cy="4740051"/>
          </a:xfrm>
          <a:prstGeom prst="rect">
            <a:avLst/>
          </a:prstGeom>
          <a:effectLst>
            <a:glow rad="127000">
              <a:srgbClr val="9966FF"/>
            </a:glow>
          </a:effectLst>
        </p:spPr>
      </p:pic>
    </p:spTree>
    <p:extLst>
      <p:ext uri="{BB962C8B-B14F-4D97-AF65-F5344CB8AC3E}">
        <p14:creationId xmlns:p14="http://schemas.microsoft.com/office/powerpoint/2010/main" val="1951475203"/>
      </p:ext>
    </p:extLst>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51641" y="273269"/>
            <a:ext cx="13484773" cy="707886"/>
          </a:xfrm>
          <a:prstGeom prst="rect">
            <a:avLst/>
          </a:prstGeom>
          <a:noFill/>
        </p:spPr>
        <p:txBody>
          <a:bodyPr wrap="square" rtlCol="0">
            <a:spAutoFit/>
          </a:bodyPr>
          <a:lstStyle/>
          <a:p>
            <a:r>
              <a:rPr lang="en-US" sz="4000" b="1" dirty="0">
                <a:solidFill>
                  <a:srgbClr val="9966FF"/>
                </a:solidFill>
              </a:rPr>
              <a:t>Understanding Skewness in Data</a:t>
            </a:r>
            <a:endParaRPr lang="en-US" sz="4000" dirty="0">
              <a:solidFill>
                <a:srgbClr val="9966FF"/>
              </a:solidFill>
            </a:endParaRPr>
          </a:p>
        </p:txBody>
      </p:sp>
      <p:sp>
        <p:nvSpPr>
          <p:cNvPr id="3" name="TextBox 2"/>
          <p:cNvSpPr txBox="1"/>
          <p:nvPr/>
        </p:nvSpPr>
        <p:spPr>
          <a:xfrm>
            <a:off x="462455" y="1492469"/>
            <a:ext cx="13484773" cy="6186309"/>
          </a:xfrm>
          <a:prstGeom prst="rect">
            <a:avLst/>
          </a:prstGeom>
          <a:noFill/>
        </p:spPr>
        <p:txBody>
          <a:bodyPr wrap="square" rtlCol="0">
            <a:spAutoFit/>
          </a:bodyPr>
          <a:lstStyle/>
          <a:p>
            <a:r>
              <a:rPr lang="en-US" b="1" dirty="0" smtClean="0"/>
              <a:t>Definition </a:t>
            </a:r>
            <a:r>
              <a:rPr lang="en-US" b="1" dirty="0"/>
              <a:t>of Skewness:</a:t>
            </a:r>
            <a:endParaRPr lang="en-US" dirty="0"/>
          </a:p>
          <a:p>
            <a:pPr lvl="1"/>
            <a:r>
              <a:rPr lang="en-US" dirty="0"/>
              <a:t>Skewness is a measure of the asymmetry of the distribution of data points in a dataset.</a:t>
            </a:r>
          </a:p>
          <a:p>
            <a:pPr lvl="1"/>
            <a:r>
              <a:rPr lang="en-US" dirty="0"/>
              <a:t>It indicates whether the data is skewed to the left or right, or if it's approximately symmetric.</a:t>
            </a:r>
          </a:p>
          <a:p>
            <a:r>
              <a:rPr lang="en-US" b="1" dirty="0"/>
              <a:t>Interpreting Skewness:</a:t>
            </a:r>
            <a:endParaRPr lang="en-US" dirty="0"/>
          </a:p>
          <a:p>
            <a:pPr lvl="1"/>
            <a:r>
              <a:rPr lang="en-US" dirty="0"/>
              <a:t>A skewness value of 0 indicates a perfectly symmetrical distribution.</a:t>
            </a:r>
          </a:p>
          <a:p>
            <a:pPr lvl="1"/>
            <a:r>
              <a:rPr lang="en-US" dirty="0"/>
              <a:t>Negative skewness (left-skewed) indicates that the tail of the distribution is longer on the left side.</a:t>
            </a:r>
          </a:p>
          <a:p>
            <a:pPr lvl="1"/>
            <a:r>
              <a:rPr lang="en-US" dirty="0"/>
              <a:t>Positive skewness (right-skewed) indicates that the tail of the distribution is longer on the right side.</a:t>
            </a:r>
          </a:p>
          <a:p>
            <a:r>
              <a:rPr lang="en-US" b="1" dirty="0"/>
              <a:t>Effects of Skewness:</a:t>
            </a:r>
            <a:endParaRPr lang="en-US" dirty="0"/>
          </a:p>
          <a:p>
            <a:pPr lvl="1"/>
            <a:r>
              <a:rPr lang="en-US" dirty="0"/>
              <a:t>Skewness affects the mean, median, and mode differently:</a:t>
            </a:r>
          </a:p>
          <a:p>
            <a:pPr lvl="2"/>
            <a:r>
              <a:rPr lang="en-US" dirty="0"/>
              <a:t>In a positively skewed distribution, the mean is typically greater than the median, which is greater than the mode.</a:t>
            </a:r>
          </a:p>
          <a:p>
            <a:pPr lvl="2"/>
            <a:r>
              <a:rPr lang="en-US" dirty="0"/>
              <a:t>In a negatively skewed distribution, the mean is typically less than the median, which is less than the mode.</a:t>
            </a:r>
          </a:p>
          <a:p>
            <a:pPr lvl="1"/>
            <a:r>
              <a:rPr lang="en-US" dirty="0"/>
              <a:t>Understanding skewness helps in assessing the shape and characteristics of the dataset.</a:t>
            </a:r>
          </a:p>
          <a:p>
            <a:r>
              <a:rPr lang="en-US" b="1" dirty="0"/>
              <a:t>Calculating Skewness:</a:t>
            </a:r>
            <a:endParaRPr lang="en-US" dirty="0"/>
          </a:p>
          <a:p>
            <a:pPr lvl="1"/>
            <a:r>
              <a:rPr lang="en-US" dirty="0"/>
              <a:t>Skewness can be calculated using statistical formulas or software tools.</a:t>
            </a:r>
          </a:p>
          <a:p>
            <a:pPr lvl="1"/>
            <a:r>
              <a:rPr lang="en-US" dirty="0"/>
              <a:t>Common methods include computing the third standardized moment or using statistical libraries in programming languages like Python.</a:t>
            </a:r>
          </a:p>
          <a:p>
            <a:r>
              <a:rPr lang="en-US" b="1" dirty="0"/>
              <a:t>Example:</a:t>
            </a:r>
            <a:endParaRPr lang="en-US" dirty="0"/>
          </a:p>
          <a:p>
            <a:pPr lvl="1"/>
            <a:r>
              <a:rPr lang="en-US" dirty="0"/>
              <a:t>[Insert an example dataset and visualize its distribution to illustrate skewness.]</a:t>
            </a:r>
          </a:p>
          <a:p>
            <a:r>
              <a:rPr lang="en-US" b="1" dirty="0"/>
              <a:t>Conclusion:</a:t>
            </a:r>
            <a:endParaRPr lang="en-US" dirty="0"/>
          </a:p>
          <a:p>
            <a:pPr lvl="1"/>
            <a:r>
              <a:rPr lang="en-US" dirty="0"/>
              <a:t>Skewness provides valuable insights into the distribution of data and helps in making informed decisions in data analysis and modeling.</a:t>
            </a:r>
          </a:p>
          <a:p>
            <a:r>
              <a:rPr lang="en-US" b="1" dirty="0"/>
              <a:t>Slide Design:</a:t>
            </a:r>
            <a:endParaRPr lang="en-US" dirty="0"/>
          </a:p>
          <a:p>
            <a:r>
              <a:rPr lang="en-US" dirty="0"/>
              <a:t>Use visuals such as histograms or density plots to illustrate different skewness scenarios.</a:t>
            </a:r>
          </a:p>
          <a:p>
            <a:r>
              <a:rPr lang="en-US" dirty="0"/>
              <a:t>Choose a color scheme that complements the content and enhances readability.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3974" y="399393"/>
            <a:ext cx="4866425" cy="2454811"/>
          </a:xfrm>
          <a:prstGeom prst="rect">
            <a:avLst/>
          </a:prstGeom>
          <a:effectLst>
            <a:glow rad="127000">
              <a:srgbClr val="9966FF"/>
            </a:glow>
          </a:effectLst>
        </p:spPr>
      </p:pic>
    </p:spTree>
    <p:extLst>
      <p:ext uri="{BB962C8B-B14F-4D97-AF65-F5344CB8AC3E}">
        <p14:creationId xmlns:p14="http://schemas.microsoft.com/office/powerpoint/2010/main" val="4125869789"/>
      </p:ext>
    </p:extLst>
  </p:cSld>
  <p:clrMapOvr>
    <a:masterClrMapping/>
  </p:clrMapOvr>
  <mc:AlternateContent xmlns:mc="http://schemas.openxmlformats.org/markup-compatibility/2006">
    <mc:Choice xmlns:p14="http://schemas.microsoft.com/office/powerpoint/2010/main" Requires="p14">
      <p:transition spd="slow" p14:dur="2000">
        <p:randomBar dir="vert"/>
      </p:transition>
    </mc:Choice>
    <mc:Fallback>
      <p:transition spd="slow">
        <p:randomBar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9186" y="231228"/>
            <a:ext cx="12980276" cy="707886"/>
          </a:xfrm>
          <a:prstGeom prst="rect">
            <a:avLst/>
          </a:prstGeom>
          <a:noFill/>
        </p:spPr>
        <p:txBody>
          <a:bodyPr wrap="square" rtlCol="0">
            <a:spAutoFit/>
          </a:bodyPr>
          <a:lstStyle/>
          <a:p>
            <a:r>
              <a:rPr lang="en-US" sz="4000" dirty="0" smtClean="0">
                <a:solidFill>
                  <a:srgbClr val="9966FF"/>
                </a:solidFill>
              </a:rPr>
              <a:t>Co-Relation in data</a:t>
            </a:r>
            <a:endParaRPr lang="en-US" sz="4000" dirty="0">
              <a:solidFill>
                <a:srgbClr val="9966FF"/>
              </a:solidFill>
            </a:endParaRPr>
          </a:p>
        </p:txBody>
      </p:sp>
      <p:sp>
        <p:nvSpPr>
          <p:cNvPr id="3" name="TextBox 2"/>
          <p:cNvSpPr txBox="1"/>
          <p:nvPr/>
        </p:nvSpPr>
        <p:spPr>
          <a:xfrm>
            <a:off x="189186" y="1681655"/>
            <a:ext cx="12980276" cy="3170099"/>
          </a:xfrm>
          <a:prstGeom prst="rect">
            <a:avLst/>
          </a:prstGeom>
          <a:noFill/>
        </p:spPr>
        <p:txBody>
          <a:bodyPr wrap="square" rtlCol="0">
            <a:spAutoFit/>
          </a:bodyPr>
          <a:lstStyle/>
          <a:p>
            <a:pPr marL="342900" indent="-342900" algn="just">
              <a:buFont typeface="Arial" panose="020B0604020202020204" pitchFamily="34" charset="0"/>
              <a:buChar char="•"/>
            </a:pPr>
            <a:endParaRPr lang="en-US" sz="2000" dirty="0"/>
          </a:p>
          <a:p>
            <a:pPr marL="800100" lvl="1" indent="-342900" algn="just">
              <a:buFont typeface="Arial" panose="020B0604020202020204" pitchFamily="34" charset="0"/>
              <a:buChar char="•"/>
            </a:pPr>
            <a:r>
              <a:rPr lang="en-US" sz="2000" dirty="0"/>
              <a:t>Correlation measures the strength and direction of the relationship between two variables in a dataset.</a:t>
            </a:r>
          </a:p>
          <a:p>
            <a:pPr marL="800100" lvl="1" indent="-342900" algn="just">
              <a:buFont typeface="Arial" panose="020B0604020202020204" pitchFamily="34" charset="0"/>
              <a:buChar char="•"/>
            </a:pPr>
            <a:r>
              <a:rPr lang="en-US" sz="2000" dirty="0"/>
              <a:t>It quantifies how changes in one variable are associated with changes in another variable.</a:t>
            </a:r>
          </a:p>
          <a:p>
            <a:pPr marL="342900" indent="-342900" algn="just">
              <a:buFont typeface="Arial" panose="020B0604020202020204" pitchFamily="34" charset="0"/>
              <a:buChar char="•"/>
            </a:pPr>
            <a:r>
              <a:rPr lang="en-US" sz="2000" b="1" dirty="0">
                <a:solidFill>
                  <a:srgbClr val="9966FF"/>
                </a:solidFill>
              </a:rPr>
              <a:t>Interpreting Correlation Coefficients:</a:t>
            </a:r>
            <a:endParaRPr lang="en-US" sz="2000" dirty="0">
              <a:solidFill>
                <a:srgbClr val="9966FF"/>
              </a:solidFill>
            </a:endParaRPr>
          </a:p>
          <a:p>
            <a:pPr marL="800100" lvl="1" indent="-342900" algn="just">
              <a:buFont typeface="Arial" panose="020B0604020202020204" pitchFamily="34" charset="0"/>
              <a:buChar char="•"/>
            </a:pPr>
            <a:r>
              <a:rPr lang="en-US" sz="2000" dirty="0"/>
              <a:t>Correlation coefficients range from -1 to 1:</a:t>
            </a:r>
          </a:p>
          <a:p>
            <a:pPr marL="1257300" lvl="2" indent="-342900" algn="just">
              <a:buFont typeface="Arial" panose="020B0604020202020204" pitchFamily="34" charset="0"/>
              <a:buChar char="•"/>
            </a:pPr>
            <a:r>
              <a:rPr lang="en-US" sz="2000" dirty="0"/>
              <a:t>1 indicates a perfect positive correlation.</a:t>
            </a:r>
          </a:p>
          <a:p>
            <a:pPr marL="1257300" lvl="2" indent="-342900" algn="just">
              <a:buFont typeface="Arial" panose="020B0604020202020204" pitchFamily="34" charset="0"/>
              <a:buChar char="•"/>
            </a:pPr>
            <a:r>
              <a:rPr lang="en-US" sz="2000" dirty="0"/>
              <a:t>-1 indicates a perfect negative correlation.</a:t>
            </a:r>
          </a:p>
          <a:p>
            <a:pPr marL="1257300" lvl="2" indent="-342900" algn="just">
              <a:buFont typeface="Arial" panose="020B0604020202020204" pitchFamily="34" charset="0"/>
              <a:buChar char="•"/>
            </a:pPr>
            <a:r>
              <a:rPr lang="en-US" sz="2000" dirty="0"/>
              <a:t>0 indicates no linear correlation.</a:t>
            </a:r>
          </a:p>
          <a:p>
            <a:pPr marL="800100" lvl="1" indent="-342900" algn="just">
              <a:buFont typeface="Arial" panose="020B0604020202020204" pitchFamily="34" charset="0"/>
              <a:buChar char="•"/>
            </a:pPr>
            <a:r>
              <a:rPr lang="en-US" sz="2000" dirty="0"/>
              <a:t>The closer the correlation coefficient is to 1 or -1, the stronger the correlation.</a:t>
            </a:r>
          </a:p>
          <a:p>
            <a:pPr marL="800100" lvl="1" indent="-342900" algn="just">
              <a:buFont typeface="Arial" panose="020B0604020202020204" pitchFamily="34" charset="0"/>
              <a:buChar char="•"/>
            </a:pPr>
            <a:r>
              <a:rPr lang="en-US" sz="2000" dirty="0"/>
              <a:t>A correlation coefficient of 0 doesn't necessarily mean no relationship; it indicates no linear relationship.</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153" y="4851754"/>
            <a:ext cx="7197710" cy="3321270"/>
          </a:xfrm>
          <a:prstGeom prst="rect">
            <a:avLst/>
          </a:prstGeom>
          <a:effectLst>
            <a:glow rad="228600">
              <a:srgbClr val="9966FF">
                <a:alpha val="40000"/>
              </a:srgbClr>
            </a:glow>
          </a:effectLst>
        </p:spPr>
      </p:pic>
    </p:spTree>
    <p:extLst>
      <p:ext uri="{BB962C8B-B14F-4D97-AF65-F5344CB8AC3E}">
        <p14:creationId xmlns:p14="http://schemas.microsoft.com/office/powerpoint/2010/main" val="2681462795"/>
      </p:ext>
    </p:extLst>
  </p:cSld>
  <p:clrMapOvr>
    <a:masterClrMapping/>
  </p:clrMapOvr>
  <mc:AlternateContent xmlns:mc="http://schemas.openxmlformats.org/markup-compatibility/2006">
    <mc:Choice xmlns:p14="http://schemas.microsoft.com/office/powerpoint/2010/main" Requires="p14">
      <p:transition spd="slow" p14:dur="2000">
        <p:cover/>
      </p:transition>
    </mc:Choice>
    <mc:Fallback>
      <p:transition spd="slow">
        <p:cove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21020"/>
            <a:ext cx="14630400" cy="8230314"/>
          </a:xfrm>
          <a:prstGeom prst="rect">
            <a:avLst/>
          </a:prstGeom>
          <a:solidFill>
            <a:srgbClr val="FBFAFF"/>
          </a:solidFill>
          <a:ln/>
        </p:spPr>
      </p:sp>
      <p:sp>
        <p:nvSpPr>
          <p:cNvPr id="4" name="Text 2"/>
          <p:cNvSpPr/>
          <p:nvPr/>
        </p:nvSpPr>
        <p:spPr>
          <a:xfrm>
            <a:off x="3161109" y="480893"/>
            <a:ext cx="8308062" cy="1093232"/>
          </a:xfrm>
          <a:prstGeom prst="rect">
            <a:avLst/>
          </a:prstGeom>
          <a:noFill/>
          <a:ln/>
        </p:spPr>
        <p:txBody>
          <a:bodyPr wrap="square" rtlCol="0" anchor="t"/>
          <a:lstStyle/>
          <a:p>
            <a:pPr marL="0" indent="0">
              <a:lnSpc>
                <a:spcPts val="4304"/>
              </a:lnSpc>
              <a:buNone/>
            </a:pPr>
            <a:r>
              <a:rPr lang="en-US" sz="3443" dirty="0">
                <a:solidFill>
                  <a:srgbClr val="5955EB"/>
                </a:solidFill>
                <a:latin typeface="Libre Baskerville" pitchFamily="34" charset="0"/>
                <a:ea typeface="Libre Baskerville" pitchFamily="34" charset="-122"/>
                <a:cs typeface="Libre Baskerville" pitchFamily="34" charset="-120"/>
              </a:rPr>
              <a:t>Generating The Heat Map of the Data</a:t>
            </a:r>
            <a:endParaRPr lang="en-US" sz="3443" dirty="0"/>
          </a:p>
        </p:txBody>
      </p:sp>
      <p:pic>
        <p:nvPicPr>
          <p:cNvPr id="5" name="Image 0" descr="preencoded.png"/>
          <p:cNvPicPr>
            <a:picLocks noChangeAspect="1"/>
          </p:cNvPicPr>
          <p:nvPr/>
        </p:nvPicPr>
        <p:blipFill>
          <a:blip r:embed="rId3"/>
          <a:stretch>
            <a:fillRect/>
          </a:stretch>
        </p:blipFill>
        <p:spPr>
          <a:xfrm>
            <a:off x="4552593" y="1923931"/>
            <a:ext cx="1370767" cy="1567339"/>
          </a:xfrm>
          <a:prstGeom prst="rect">
            <a:avLst/>
          </a:prstGeom>
        </p:spPr>
      </p:pic>
      <p:sp>
        <p:nvSpPr>
          <p:cNvPr id="6" name="Text 3"/>
          <p:cNvSpPr/>
          <p:nvPr/>
        </p:nvSpPr>
        <p:spPr>
          <a:xfrm>
            <a:off x="5189101" y="2741533"/>
            <a:ext cx="97512" cy="349687"/>
          </a:xfrm>
          <a:prstGeom prst="rect">
            <a:avLst/>
          </a:prstGeom>
          <a:noFill/>
          <a:ln/>
        </p:spPr>
        <p:txBody>
          <a:bodyPr wrap="none" rtlCol="0" anchor="t"/>
          <a:lstStyle/>
          <a:p>
            <a:pPr marL="0" indent="0" algn="ctr">
              <a:lnSpc>
                <a:spcPts val="2754"/>
              </a:lnSpc>
              <a:buNone/>
            </a:pPr>
            <a:r>
              <a:rPr lang="en-US" sz="1722" dirty="0">
                <a:solidFill>
                  <a:srgbClr val="5955EB"/>
                </a:solidFill>
                <a:latin typeface="Libre Baskerville" pitchFamily="34" charset="0"/>
                <a:ea typeface="Libre Baskerville" pitchFamily="34" charset="-122"/>
                <a:cs typeface="Libre Baskerville" pitchFamily="34" charset="-120"/>
              </a:rPr>
              <a:t>1</a:t>
            </a:r>
            <a:endParaRPr lang="en-US" sz="1722" dirty="0"/>
          </a:p>
        </p:txBody>
      </p:sp>
      <p:sp>
        <p:nvSpPr>
          <p:cNvPr id="7" name="Text 4"/>
          <p:cNvSpPr/>
          <p:nvPr/>
        </p:nvSpPr>
        <p:spPr>
          <a:xfrm>
            <a:off x="6098262" y="2238732"/>
            <a:ext cx="2186345" cy="273248"/>
          </a:xfrm>
          <a:prstGeom prst="rect">
            <a:avLst/>
          </a:prstGeom>
          <a:noFill/>
          <a:ln/>
        </p:spPr>
        <p:txBody>
          <a:bodyPr wrap="none" rtlCol="0" anchor="t"/>
          <a:lstStyle/>
          <a:p>
            <a:pPr marL="0" indent="0" algn="l">
              <a:lnSpc>
                <a:spcPts val="2152"/>
              </a:lnSpc>
              <a:buNone/>
            </a:pPr>
            <a:r>
              <a:rPr lang="en-US" sz="1722" dirty="0">
                <a:solidFill>
                  <a:srgbClr val="5955EB"/>
                </a:solidFill>
                <a:latin typeface="Libre Baskerville" pitchFamily="34" charset="0"/>
                <a:ea typeface="Libre Baskerville" pitchFamily="34" charset="-122"/>
                <a:cs typeface="Libre Baskerville" pitchFamily="34" charset="-120"/>
              </a:rPr>
              <a:t>Identify Variables</a:t>
            </a:r>
            <a:endParaRPr lang="en-US" sz="1722" dirty="0"/>
          </a:p>
        </p:txBody>
      </p:sp>
      <p:sp>
        <p:nvSpPr>
          <p:cNvPr id="8" name="Text 5"/>
          <p:cNvSpPr/>
          <p:nvPr/>
        </p:nvSpPr>
        <p:spPr>
          <a:xfrm>
            <a:off x="6098262" y="2616875"/>
            <a:ext cx="5196007" cy="559594"/>
          </a:xfrm>
          <a:prstGeom prst="rect">
            <a:avLst/>
          </a:prstGeom>
          <a:noFill/>
          <a:ln/>
        </p:spPr>
        <p:txBody>
          <a:bodyPr wrap="square" rtlCol="0" anchor="t"/>
          <a:lstStyle/>
          <a:p>
            <a:pPr marL="0" indent="0" algn="l">
              <a:lnSpc>
                <a:spcPts val="2204"/>
              </a:lnSpc>
              <a:buNone/>
            </a:pPr>
            <a:r>
              <a:rPr lang="en-US" sz="1377" dirty="0">
                <a:solidFill>
                  <a:srgbClr val="49495A"/>
                </a:solidFill>
                <a:latin typeface="Open Sans" pitchFamily="34" charset="0"/>
                <a:ea typeface="Open Sans" pitchFamily="34" charset="-122"/>
                <a:cs typeface="Open Sans" pitchFamily="34" charset="-120"/>
              </a:rPr>
              <a:t>Determine the key variables to be included in the heat map analysis.</a:t>
            </a:r>
            <a:endParaRPr lang="en-US" sz="1377" dirty="0"/>
          </a:p>
        </p:txBody>
      </p:sp>
      <p:sp>
        <p:nvSpPr>
          <p:cNvPr id="9" name="Shape 6"/>
          <p:cNvSpPr/>
          <p:nvPr/>
        </p:nvSpPr>
        <p:spPr>
          <a:xfrm>
            <a:off x="5967055" y="3494514"/>
            <a:ext cx="5458420" cy="17443"/>
          </a:xfrm>
          <a:prstGeom prst="rect">
            <a:avLst/>
          </a:prstGeom>
          <a:solidFill>
            <a:srgbClr val="B8B7E0"/>
          </a:solidFill>
          <a:ln/>
        </p:spPr>
      </p:sp>
      <p:pic>
        <p:nvPicPr>
          <p:cNvPr id="10" name="Image 1" descr="preencoded.png"/>
          <p:cNvPicPr>
            <a:picLocks noChangeAspect="1"/>
          </p:cNvPicPr>
          <p:nvPr/>
        </p:nvPicPr>
        <p:blipFill>
          <a:blip r:embed="rId4"/>
          <a:stretch>
            <a:fillRect/>
          </a:stretch>
        </p:blipFill>
        <p:spPr>
          <a:xfrm>
            <a:off x="3867269" y="3534966"/>
            <a:ext cx="2741652" cy="1567339"/>
          </a:xfrm>
          <a:prstGeom prst="rect">
            <a:avLst/>
          </a:prstGeom>
        </p:spPr>
      </p:pic>
      <p:sp>
        <p:nvSpPr>
          <p:cNvPr id="11" name="Text 7"/>
          <p:cNvSpPr/>
          <p:nvPr/>
        </p:nvSpPr>
        <p:spPr>
          <a:xfrm>
            <a:off x="5170646" y="4143732"/>
            <a:ext cx="134660" cy="349687"/>
          </a:xfrm>
          <a:prstGeom prst="rect">
            <a:avLst/>
          </a:prstGeom>
          <a:noFill/>
          <a:ln/>
        </p:spPr>
        <p:txBody>
          <a:bodyPr wrap="none" rtlCol="0" anchor="t"/>
          <a:lstStyle/>
          <a:p>
            <a:pPr marL="0" indent="0" algn="ctr">
              <a:lnSpc>
                <a:spcPts val="2754"/>
              </a:lnSpc>
              <a:buNone/>
            </a:pPr>
            <a:r>
              <a:rPr lang="en-US" sz="1722" dirty="0">
                <a:solidFill>
                  <a:srgbClr val="5955EB"/>
                </a:solidFill>
                <a:latin typeface="Libre Baskerville" pitchFamily="34" charset="0"/>
                <a:ea typeface="Libre Baskerville" pitchFamily="34" charset="-122"/>
                <a:cs typeface="Libre Baskerville" pitchFamily="34" charset="-120"/>
              </a:rPr>
              <a:t>2</a:t>
            </a:r>
            <a:endParaRPr lang="en-US" sz="1722" dirty="0"/>
          </a:p>
        </p:txBody>
      </p:sp>
      <p:sp>
        <p:nvSpPr>
          <p:cNvPr id="12" name="Text 8"/>
          <p:cNvSpPr/>
          <p:nvPr/>
        </p:nvSpPr>
        <p:spPr>
          <a:xfrm>
            <a:off x="6783824" y="3849767"/>
            <a:ext cx="2510195" cy="273248"/>
          </a:xfrm>
          <a:prstGeom prst="rect">
            <a:avLst/>
          </a:prstGeom>
          <a:noFill/>
          <a:ln/>
        </p:spPr>
        <p:txBody>
          <a:bodyPr wrap="none" rtlCol="0" anchor="t"/>
          <a:lstStyle/>
          <a:p>
            <a:pPr marL="0" indent="0" algn="l">
              <a:lnSpc>
                <a:spcPts val="2152"/>
              </a:lnSpc>
              <a:buNone/>
            </a:pPr>
            <a:r>
              <a:rPr lang="en-US" sz="1722" dirty="0">
                <a:solidFill>
                  <a:srgbClr val="5955EB"/>
                </a:solidFill>
                <a:latin typeface="Libre Baskerville" pitchFamily="34" charset="0"/>
                <a:ea typeface="Libre Baskerville" pitchFamily="34" charset="-122"/>
                <a:cs typeface="Libre Baskerville" pitchFamily="34" charset="-120"/>
              </a:rPr>
              <a:t>Compute Correlations</a:t>
            </a:r>
            <a:endParaRPr lang="en-US" sz="1722" dirty="0"/>
          </a:p>
        </p:txBody>
      </p:sp>
      <p:sp>
        <p:nvSpPr>
          <p:cNvPr id="13" name="Text 9"/>
          <p:cNvSpPr/>
          <p:nvPr/>
        </p:nvSpPr>
        <p:spPr>
          <a:xfrm>
            <a:off x="6783824" y="4227909"/>
            <a:ext cx="4510445" cy="559594"/>
          </a:xfrm>
          <a:prstGeom prst="rect">
            <a:avLst/>
          </a:prstGeom>
          <a:noFill/>
          <a:ln/>
        </p:spPr>
        <p:txBody>
          <a:bodyPr wrap="square" rtlCol="0" anchor="t"/>
          <a:lstStyle/>
          <a:p>
            <a:pPr marL="0" indent="0" algn="l">
              <a:lnSpc>
                <a:spcPts val="2204"/>
              </a:lnSpc>
              <a:buNone/>
            </a:pPr>
            <a:r>
              <a:rPr lang="en-US" sz="1377" dirty="0">
                <a:solidFill>
                  <a:srgbClr val="49495A"/>
                </a:solidFill>
                <a:latin typeface="Open Sans" pitchFamily="34" charset="0"/>
                <a:ea typeface="Open Sans" pitchFamily="34" charset="-122"/>
                <a:cs typeface="Open Sans" pitchFamily="34" charset="-120"/>
              </a:rPr>
              <a:t>Calculate the correlation coefficients between all pairs of variables.</a:t>
            </a:r>
            <a:endParaRPr lang="en-US" sz="1377" dirty="0"/>
          </a:p>
        </p:txBody>
      </p:sp>
      <p:sp>
        <p:nvSpPr>
          <p:cNvPr id="14" name="Shape 10"/>
          <p:cNvSpPr/>
          <p:nvPr/>
        </p:nvSpPr>
        <p:spPr>
          <a:xfrm>
            <a:off x="6652617" y="5105549"/>
            <a:ext cx="4772858" cy="17443"/>
          </a:xfrm>
          <a:prstGeom prst="rect">
            <a:avLst/>
          </a:prstGeom>
          <a:solidFill>
            <a:srgbClr val="B8B7E0"/>
          </a:solidFill>
          <a:ln/>
        </p:spPr>
      </p:sp>
      <p:pic>
        <p:nvPicPr>
          <p:cNvPr id="15" name="Image 2" descr="preencoded.png"/>
          <p:cNvPicPr>
            <a:picLocks noChangeAspect="1"/>
          </p:cNvPicPr>
          <p:nvPr/>
        </p:nvPicPr>
        <p:blipFill>
          <a:blip r:embed="rId5"/>
          <a:stretch>
            <a:fillRect/>
          </a:stretch>
        </p:blipFill>
        <p:spPr>
          <a:xfrm>
            <a:off x="3181826" y="5146000"/>
            <a:ext cx="4112419" cy="1567339"/>
          </a:xfrm>
          <a:prstGeom prst="rect">
            <a:avLst/>
          </a:prstGeom>
        </p:spPr>
      </p:pic>
      <p:sp>
        <p:nvSpPr>
          <p:cNvPr id="16" name="Text 11"/>
          <p:cNvSpPr/>
          <p:nvPr/>
        </p:nvSpPr>
        <p:spPr>
          <a:xfrm>
            <a:off x="5170646" y="5754767"/>
            <a:ext cx="134660" cy="349687"/>
          </a:xfrm>
          <a:prstGeom prst="rect">
            <a:avLst/>
          </a:prstGeom>
          <a:noFill/>
          <a:ln/>
        </p:spPr>
        <p:txBody>
          <a:bodyPr wrap="none" rtlCol="0" anchor="t"/>
          <a:lstStyle/>
          <a:p>
            <a:pPr marL="0" indent="0" algn="ctr">
              <a:lnSpc>
                <a:spcPts val="2754"/>
              </a:lnSpc>
              <a:buNone/>
            </a:pPr>
            <a:r>
              <a:rPr lang="en-US" sz="1722" dirty="0">
                <a:solidFill>
                  <a:srgbClr val="5955EB"/>
                </a:solidFill>
                <a:latin typeface="Libre Baskerville" pitchFamily="34" charset="0"/>
                <a:ea typeface="Libre Baskerville" pitchFamily="34" charset="-122"/>
                <a:cs typeface="Libre Baskerville" pitchFamily="34" charset="-120"/>
              </a:rPr>
              <a:t>3</a:t>
            </a:r>
            <a:endParaRPr lang="en-US" sz="1722" dirty="0"/>
          </a:p>
        </p:txBody>
      </p:sp>
      <p:sp>
        <p:nvSpPr>
          <p:cNvPr id="17" name="Text 12"/>
          <p:cNvSpPr/>
          <p:nvPr/>
        </p:nvSpPr>
        <p:spPr>
          <a:xfrm>
            <a:off x="7469148" y="5320903"/>
            <a:ext cx="2576870" cy="273248"/>
          </a:xfrm>
          <a:prstGeom prst="rect">
            <a:avLst/>
          </a:prstGeom>
          <a:noFill/>
          <a:ln/>
        </p:spPr>
        <p:txBody>
          <a:bodyPr wrap="none" rtlCol="0" anchor="t"/>
          <a:lstStyle/>
          <a:p>
            <a:pPr marL="0" indent="0" algn="l">
              <a:lnSpc>
                <a:spcPts val="2152"/>
              </a:lnSpc>
              <a:buNone/>
            </a:pPr>
            <a:r>
              <a:rPr lang="en-US" sz="1722" dirty="0">
                <a:solidFill>
                  <a:srgbClr val="5955EB"/>
                </a:solidFill>
                <a:latin typeface="Libre Baskerville" pitchFamily="34" charset="0"/>
                <a:ea typeface="Libre Baskerville" pitchFamily="34" charset="-122"/>
                <a:cs typeface="Libre Baskerville" pitchFamily="34" charset="-120"/>
              </a:rPr>
              <a:t>Visualize Relationships</a:t>
            </a:r>
            <a:endParaRPr lang="en-US" sz="1722" dirty="0"/>
          </a:p>
        </p:txBody>
      </p:sp>
      <p:sp>
        <p:nvSpPr>
          <p:cNvPr id="18" name="Text 13"/>
          <p:cNvSpPr/>
          <p:nvPr/>
        </p:nvSpPr>
        <p:spPr>
          <a:xfrm>
            <a:off x="7469148" y="5699046"/>
            <a:ext cx="3825121" cy="839391"/>
          </a:xfrm>
          <a:prstGeom prst="rect">
            <a:avLst/>
          </a:prstGeom>
          <a:noFill/>
          <a:ln/>
        </p:spPr>
        <p:txBody>
          <a:bodyPr wrap="square" rtlCol="0" anchor="t"/>
          <a:lstStyle/>
          <a:p>
            <a:pPr marL="0" indent="0" algn="l">
              <a:lnSpc>
                <a:spcPts val="2204"/>
              </a:lnSpc>
              <a:buNone/>
            </a:pPr>
            <a:r>
              <a:rPr lang="en-US" sz="1377" dirty="0">
                <a:solidFill>
                  <a:srgbClr val="49495A"/>
                </a:solidFill>
                <a:latin typeface="Open Sans" pitchFamily="34" charset="0"/>
                <a:ea typeface="Open Sans" pitchFamily="34" charset="-122"/>
                <a:cs typeface="Open Sans" pitchFamily="34" charset="-120"/>
              </a:rPr>
              <a:t>Represent the correlation matrix as a heat map to visually showcase the strength and direction of relationships.</a:t>
            </a:r>
            <a:endParaRPr lang="en-US" sz="1377" dirty="0"/>
          </a:p>
        </p:txBody>
      </p:sp>
      <p:sp>
        <p:nvSpPr>
          <p:cNvPr id="19" name="Text 14"/>
          <p:cNvSpPr/>
          <p:nvPr/>
        </p:nvSpPr>
        <p:spPr>
          <a:xfrm>
            <a:off x="3161109" y="6910030"/>
            <a:ext cx="8308062" cy="839391"/>
          </a:xfrm>
          <a:prstGeom prst="rect">
            <a:avLst/>
          </a:prstGeom>
          <a:noFill/>
          <a:ln/>
        </p:spPr>
        <p:txBody>
          <a:bodyPr wrap="square" rtlCol="0" anchor="t"/>
          <a:lstStyle/>
          <a:p>
            <a:pPr marL="0" indent="0">
              <a:lnSpc>
                <a:spcPts val="2204"/>
              </a:lnSpc>
              <a:buNone/>
            </a:pPr>
            <a:r>
              <a:rPr lang="en-US" sz="1377" dirty="0">
                <a:solidFill>
                  <a:srgbClr val="49495A"/>
                </a:solidFill>
                <a:latin typeface="Open Sans" pitchFamily="34" charset="0"/>
                <a:ea typeface="Open Sans" pitchFamily="34" charset="-122"/>
                <a:cs typeface="Open Sans" pitchFamily="34" charset="-120"/>
              </a:rPr>
              <a:t>The heat map provides a powerful way to quickly identify patterns and correlations within a dataset. By computing the correlation coefficients between all variables and displaying them in a visual grid, we can uncover hidden insights and relationships that may not be obvious from the raw data alone.</a:t>
            </a:r>
            <a:endParaRPr lang="en-US" sz="1377" dirty="0"/>
          </a:p>
        </p:txBody>
      </p:sp>
    </p:spTree>
  </p:cSld>
  <p:clrMapOvr>
    <a:masterClrMapping/>
  </p:clrMapOvr>
  <mc:AlternateContent xmlns:mc="http://schemas.openxmlformats.org/markup-compatibility/2006" xmlns:p14="http://schemas.microsoft.com/office/powerpoint/2010/main">
    <mc:Choice Requires="p14">
      <p:transition spd="slow" p14:dur="2000">
        <p:comb/>
      </p:transition>
    </mc:Choice>
    <mc:Fallback xmlns="">
      <p:transition spd="slow">
        <p:comb/>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15453"/>
            <a:ext cx="7477601" cy="2083118"/>
          </a:xfrm>
          <a:prstGeom prst="rect">
            <a:avLst/>
          </a:prstGeom>
          <a:noFill/>
          <a:ln/>
        </p:spPr>
        <p:txBody>
          <a:bodyPr wrap="squar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Conclusion of Data Wrangling and Acquisition</a:t>
            </a:r>
            <a:endParaRPr lang="en-US" sz="4374" dirty="0"/>
          </a:p>
        </p:txBody>
      </p:sp>
      <p:sp>
        <p:nvSpPr>
          <p:cNvPr id="6" name="Text 3"/>
          <p:cNvSpPr/>
          <p:nvPr/>
        </p:nvSpPr>
        <p:spPr>
          <a:xfrm>
            <a:off x="833199" y="4131826"/>
            <a:ext cx="7477601" cy="1066205"/>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Data wrangling and acquisition are essential stages in the data analysis process. By cleaning, transforming, and combining datasets, analysts can unlock valuable insights and make informed decisions.</a:t>
            </a:r>
            <a:endParaRPr lang="en-US" sz="1750" dirty="0"/>
          </a:p>
        </p:txBody>
      </p:sp>
      <p:sp>
        <p:nvSpPr>
          <p:cNvPr id="7" name="Text 4"/>
          <p:cNvSpPr/>
          <p:nvPr/>
        </p:nvSpPr>
        <p:spPr>
          <a:xfrm>
            <a:off x="833199" y="5447943"/>
            <a:ext cx="7477601" cy="1066205"/>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With a robust data foundation in place, organizations can move forward with advanced analytics and data-driven strategies to drive business success.</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7721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250">
        <p15:prstTrans prst="airplan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472965" y="-157653"/>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675090"/>
            <a:ext cx="7477601" cy="2874645"/>
          </a:xfrm>
          <a:prstGeom prst="rect">
            <a:avLst/>
          </a:prstGeom>
          <a:noFill/>
          <a:ln/>
        </p:spPr>
        <p:txBody>
          <a:bodyPr wrap="square" rtlCol="0" anchor="t"/>
          <a:lstStyle/>
          <a:p>
            <a:pPr marL="0" indent="0">
              <a:lnSpc>
                <a:spcPts val="7545"/>
              </a:lnSpc>
              <a:buNone/>
            </a:pPr>
            <a:r>
              <a:rPr lang="en-US" sz="6036" dirty="0">
                <a:solidFill>
                  <a:srgbClr val="5955EB"/>
                </a:solidFill>
                <a:latin typeface="Libre Baskerville" pitchFamily="34" charset="0"/>
                <a:ea typeface="Libre Baskerville" pitchFamily="34" charset="-122"/>
                <a:cs typeface="Libre Baskerville" pitchFamily="34" charset="-120"/>
              </a:rPr>
              <a:t>Data Wrangling and Data Acquisition</a:t>
            </a:r>
            <a:endParaRPr lang="en-US" sz="6036" dirty="0"/>
          </a:p>
        </p:txBody>
      </p:sp>
      <p:sp>
        <p:nvSpPr>
          <p:cNvPr id="6" name="Text 3"/>
          <p:cNvSpPr/>
          <p:nvPr/>
        </p:nvSpPr>
        <p:spPr>
          <a:xfrm>
            <a:off x="833199" y="4882991"/>
            <a:ext cx="7477601" cy="1066205"/>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Explore the essential processes of transforming raw data into actionable insights. Learn effective techniques for sourcing, cleaning, and organizing data to power your data-driven projects.</a:t>
            </a:r>
            <a:endParaRPr lang="en-US" sz="1750" dirty="0"/>
          </a:p>
        </p:txBody>
      </p:sp>
      <p:sp>
        <p:nvSpPr>
          <p:cNvPr id="7" name="Text 4"/>
          <p:cNvSpPr/>
          <p:nvPr/>
        </p:nvSpPr>
        <p:spPr>
          <a:xfrm>
            <a:off x="833199" y="6199108"/>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200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sp>
        <p:nvSpPr>
          <p:cNvPr id="4" name="Text 2"/>
          <p:cNvSpPr/>
          <p:nvPr/>
        </p:nvSpPr>
        <p:spPr>
          <a:xfrm>
            <a:off x="2037993" y="2531983"/>
            <a:ext cx="8967430" cy="694373"/>
          </a:xfrm>
          <a:prstGeom prst="rect">
            <a:avLst/>
          </a:prstGeom>
          <a:noFill/>
          <a:ln/>
        </p:spPr>
        <p:txBody>
          <a:bodyPr wrap="non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Introduction to Data Wrangling</a:t>
            </a:r>
            <a:endParaRPr lang="en-US" sz="4374" dirty="0"/>
          </a:p>
        </p:txBody>
      </p:sp>
      <p:sp>
        <p:nvSpPr>
          <p:cNvPr id="5" name="Text 3"/>
          <p:cNvSpPr/>
          <p:nvPr/>
        </p:nvSpPr>
        <p:spPr>
          <a:xfrm>
            <a:off x="2037993" y="3670697"/>
            <a:ext cx="10554414" cy="1066205"/>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Data wrangling is the process of transforming and cleaning raw, messy data into a structured format that can be easily analyzed and used for decision-making. This critical step involves activities like </a:t>
            </a:r>
            <a:r>
              <a:rPr lang="en-US" sz="1750" b="1" dirty="0">
                <a:solidFill>
                  <a:srgbClr val="49495A"/>
                </a:solidFill>
                <a:latin typeface="Open Sans" pitchFamily="34" charset="0"/>
                <a:ea typeface="Open Sans" pitchFamily="34" charset="-122"/>
                <a:cs typeface="Open Sans" pitchFamily="34" charset="-120"/>
              </a:rPr>
              <a:t>data extraction</a:t>
            </a:r>
            <a:r>
              <a:rPr lang="en-US" sz="1750" dirty="0">
                <a:solidFill>
                  <a:srgbClr val="49495A"/>
                </a:solidFill>
                <a:latin typeface="Open Sans" pitchFamily="34" charset="0"/>
                <a:ea typeface="Open Sans" pitchFamily="34" charset="-122"/>
                <a:cs typeface="Open Sans" pitchFamily="34" charset="-120"/>
              </a:rPr>
              <a:t>, </a:t>
            </a:r>
            <a:r>
              <a:rPr lang="en-US" sz="1750" i="1" dirty="0">
                <a:solidFill>
                  <a:srgbClr val="49495A"/>
                </a:solidFill>
                <a:latin typeface="Open Sans" pitchFamily="34" charset="0"/>
                <a:ea typeface="Open Sans" pitchFamily="34" charset="-122"/>
                <a:cs typeface="Open Sans" pitchFamily="34" charset="-120"/>
              </a:rPr>
              <a:t>data cleaning</a:t>
            </a:r>
            <a:r>
              <a:rPr lang="en-US" sz="1750" dirty="0">
                <a:solidFill>
                  <a:srgbClr val="49495A"/>
                </a:solidFill>
                <a:latin typeface="Open Sans" pitchFamily="34" charset="0"/>
                <a:ea typeface="Open Sans" pitchFamily="34" charset="-122"/>
                <a:cs typeface="Open Sans" pitchFamily="34" charset="-120"/>
              </a:rPr>
              <a:t>, </a:t>
            </a:r>
            <a:r>
              <a:rPr lang="en-US" sz="1750" u="sng" dirty="0">
                <a:solidFill>
                  <a:srgbClr val="5955EB"/>
                </a:solidFill>
                <a:latin typeface="Open Sans" pitchFamily="34" charset="0"/>
                <a:ea typeface="Open Sans" pitchFamily="34" charset="-122"/>
                <a:cs typeface="Open Sans" pitchFamily="34" charset="-120"/>
                <a:hlinkClick r:id="">
                  <a:extLst>
                    <a:ext uri="{A12FA001-AC4F-418D-AE19-62706E023703}">
                      <ahyp:hlinkClr xmlns:ahyp="http://schemas.microsoft.com/office/drawing/2018/hyperlinkcolor" xmlns="" val="tx"/>
                    </a:ext>
                  </a:extLst>
                </a:hlinkClick>
              </a:rPr>
              <a:t>data integration</a:t>
            </a:r>
            <a:r>
              <a:rPr lang="en-US" sz="1750" dirty="0">
                <a:solidFill>
                  <a:srgbClr val="49495A"/>
                </a:solidFill>
                <a:latin typeface="Open Sans" pitchFamily="34" charset="0"/>
                <a:ea typeface="Open Sans" pitchFamily="34" charset="-122"/>
                <a:cs typeface="Open Sans" pitchFamily="34" charset="-120"/>
              </a:rPr>
              <a:t>, and </a:t>
            </a:r>
            <a:r>
              <a:rPr lang="en-US" sz="1750" b="1" dirty="0">
                <a:solidFill>
                  <a:srgbClr val="49495A"/>
                </a:solidFill>
                <a:latin typeface="Open Sans" pitchFamily="34" charset="0"/>
                <a:ea typeface="Open Sans" pitchFamily="34" charset="-122"/>
                <a:cs typeface="Open Sans" pitchFamily="34" charset="-120"/>
              </a:rPr>
              <a:t>data normalization</a:t>
            </a:r>
            <a:r>
              <a:rPr lang="en-US" sz="1750" dirty="0">
                <a:solidFill>
                  <a:srgbClr val="49495A"/>
                </a:solidFill>
                <a:latin typeface="Open Sans" pitchFamily="34" charset="0"/>
                <a:ea typeface="Open Sans" pitchFamily="34" charset="-122"/>
                <a:cs typeface="Open Sans" pitchFamily="34" charset="-120"/>
              </a:rPr>
              <a:t>.</a:t>
            </a:r>
            <a:endParaRPr lang="en-US" sz="1750" dirty="0"/>
          </a:p>
        </p:txBody>
      </p:sp>
      <p:sp>
        <p:nvSpPr>
          <p:cNvPr id="6" name="Text 4"/>
          <p:cNvSpPr/>
          <p:nvPr/>
        </p:nvSpPr>
        <p:spPr>
          <a:xfrm>
            <a:off x="2037993" y="4986814"/>
            <a:ext cx="10554414" cy="710803"/>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Effective data wrangling helps organizations unlock valuable insights from their data, improve data quality, and make more informed, data-driven decisions.</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AFF">
              <a:alpha val="85000"/>
            </a:srgbClr>
          </a:solidFill>
          <a:ln/>
        </p:spPr>
      </p:sp>
      <p:sp>
        <p:nvSpPr>
          <p:cNvPr id="6" name="Text 3"/>
          <p:cNvSpPr/>
          <p:nvPr/>
        </p:nvSpPr>
        <p:spPr>
          <a:xfrm>
            <a:off x="2037993" y="2445901"/>
            <a:ext cx="8076486" cy="694373"/>
          </a:xfrm>
          <a:prstGeom prst="rect">
            <a:avLst/>
          </a:prstGeom>
          <a:noFill/>
          <a:ln/>
        </p:spPr>
        <p:txBody>
          <a:bodyPr wrap="non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Data Acquisition Techniques</a:t>
            </a:r>
            <a:endParaRPr lang="en-US" sz="4374" dirty="0"/>
          </a:p>
        </p:txBody>
      </p:sp>
      <p:sp>
        <p:nvSpPr>
          <p:cNvPr id="7" name="Text 4"/>
          <p:cNvSpPr/>
          <p:nvPr/>
        </p:nvSpPr>
        <p:spPr>
          <a:xfrm>
            <a:off x="2393394" y="3473529"/>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49495A"/>
                </a:solidFill>
                <a:latin typeface="Open Sans" pitchFamily="34" charset="0"/>
                <a:ea typeface="Open Sans" pitchFamily="34" charset="-122"/>
                <a:cs typeface="Open Sans" pitchFamily="34" charset="-120"/>
              </a:rPr>
              <a:t>Web Scraping: Extracting data from websites using automated scripts to gather large datasets across the internet.</a:t>
            </a:r>
            <a:endParaRPr lang="en-US" sz="1750" dirty="0"/>
          </a:p>
        </p:txBody>
      </p:sp>
      <p:sp>
        <p:nvSpPr>
          <p:cNvPr id="8" name="Text 5"/>
          <p:cNvSpPr/>
          <p:nvPr/>
        </p:nvSpPr>
        <p:spPr>
          <a:xfrm>
            <a:off x="2393394" y="4273153"/>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49495A"/>
                </a:solidFill>
                <a:latin typeface="Open Sans" pitchFamily="34" charset="0"/>
                <a:ea typeface="Open Sans" pitchFamily="34" charset="-122"/>
                <a:cs typeface="Open Sans" pitchFamily="34" charset="-120"/>
              </a:rPr>
              <a:t>API Integration: Connecting to external data sources through application programming interfaces (APIs) to access structured data programmatically.</a:t>
            </a:r>
            <a:endParaRPr lang="en-US" sz="1750" dirty="0"/>
          </a:p>
        </p:txBody>
      </p:sp>
      <p:sp>
        <p:nvSpPr>
          <p:cNvPr id="9" name="Text 6"/>
          <p:cNvSpPr/>
          <p:nvPr/>
        </p:nvSpPr>
        <p:spPr>
          <a:xfrm>
            <a:off x="2393394" y="5072777"/>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49495A"/>
                </a:solidFill>
                <a:latin typeface="Open Sans" pitchFamily="34" charset="0"/>
                <a:ea typeface="Open Sans" pitchFamily="34" charset="-122"/>
                <a:cs typeface="Open Sans" pitchFamily="34" charset="-120"/>
              </a:rPr>
              <a:t>Database Querying: Directly querying databases and data warehouses to retrieve relevant information for analysis.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Data Cleaning and Transformation</a:t>
            </a:r>
            <a:endParaRPr lang="en-US" sz="4374" dirty="0"/>
          </a:p>
        </p:txBody>
      </p:sp>
      <p:sp>
        <p:nvSpPr>
          <p:cNvPr id="6" name="Text 3"/>
          <p:cNvSpPr/>
          <p:nvPr/>
        </p:nvSpPr>
        <p:spPr>
          <a:xfrm>
            <a:off x="833199" y="3429238"/>
            <a:ext cx="7477601"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Data cleaning and transformation are crucial steps in the data wrangling process. This involves identifying and addressing data quality issues, converting data to a consistent format, and restructuring the data to enable further analysis.</a:t>
            </a:r>
            <a:endParaRPr lang="en-US" sz="1750" dirty="0"/>
          </a:p>
        </p:txBody>
      </p:sp>
      <p:sp>
        <p:nvSpPr>
          <p:cNvPr id="7" name="Text 4"/>
          <p:cNvSpPr/>
          <p:nvPr/>
        </p:nvSpPr>
        <p:spPr>
          <a:xfrm>
            <a:off x="833199" y="5100757"/>
            <a:ext cx="7477601"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Common data cleaning tasks include handling missing values, removing duplicates, and correcting formatting or typographical errors. Transformation may involve aggregating, filtering, or merging datasets to derive new insights.</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2000">
        <p:wipe/>
      </p:transition>
    </mc:Choice>
    <mc:Fallback xmlns="">
      <p:transition spd="slow">
        <p:wip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21021"/>
            <a:ext cx="14630400" cy="8229600"/>
          </a:xfrm>
          <a:prstGeom prst="rect">
            <a:avLst/>
          </a:prstGeom>
          <a:solidFill>
            <a:srgbClr val="FBFAFF">
              <a:alpha val="85000"/>
            </a:srgbClr>
          </a:solidFill>
          <a:ln/>
        </p:spPr>
      </p:sp>
      <p:sp>
        <p:nvSpPr>
          <p:cNvPr id="6" name="Text 3"/>
          <p:cNvSpPr/>
          <p:nvPr/>
        </p:nvSpPr>
        <p:spPr>
          <a:xfrm>
            <a:off x="2037993" y="792242"/>
            <a:ext cx="6487478" cy="694373"/>
          </a:xfrm>
          <a:prstGeom prst="rect">
            <a:avLst/>
          </a:prstGeom>
          <a:noFill/>
          <a:ln/>
        </p:spPr>
        <p:txBody>
          <a:bodyPr wrap="non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Handling Missing Data</a:t>
            </a:r>
            <a:endParaRPr lang="en-US" sz="4374" dirty="0"/>
          </a:p>
        </p:txBody>
      </p:sp>
      <p:sp>
        <p:nvSpPr>
          <p:cNvPr id="7" name="Shape 4"/>
          <p:cNvSpPr/>
          <p:nvPr/>
        </p:nvSpPr>
        <p:spPr>
          <a:xfrm>
            <a:off x="7293054" y="1819870"/>
            <a:ext cx="44410" cy="5617488"/>
          </a:xfrm>
          <a:prstGeom prst="rect">
            <a:avLst/>
          </a:prstGeom>
          <a:solidFill>
            <a:srgbClr val="B8B7E0"/>
          </a:solidFill>
          <a:ln/>
        </p:spPr>
      </p:sp>
      <p:sp>
        <p:nvSpPr>
          <p:cNvPr id="8" name="Shape 5"/>
          <p:cNvSpPr/>
          <p:nvPr/>
        </p:nvSpPr>
        <p:spPr>
          <a:xfrm>
            <a:off x="6287631" y="2221170"/>
            <a:ext cx="777597" cy="44410"/>
          </a:xfrm>
          <a:prstGeom prst="rect">
            <a:avLst/>
          </a:prstGeom>
          <a:solidFill>
            <a:srgbClr val="B8B7E0"/>
          </a:solidFill>
          <a:ln/>
        </p:spPr>
      </p:sp>
      <p:sp>
        <p:nvSpPr>
          <p:cNvPr id="9" name="Shape 6"/>
          <p:cNvSpPr/>
          <p:nvPr/>
        </p:nvSpPr>
        <p:spPr>
          <a:xfrm>
            <a:off x="7065228" y="1993463"/>
            <a:ext cx="499943" cy="499943"/>
          </a:xfrm>
          <a:prstGeom prst="roundRect">
            <a:avLst>
              <a:gd name="adj" fmla="val 26667"/>
            </a:avLst>
          </a:prstGeom>
          <a:solidFill>
            <a:srgbClr val="DED6FF"/>
          </a:solidFill>
          <a:ln/>
        </p:spPr>
      </p:sp>
      <p:sp>
        <p:nvSpPr>
          <p:cNvPr id="10" name="Text 7"/>
          <p:cNvSpPr/>
          <p:nvPr/>
        </p:nvSpPr>
        <p:spPr>
          <a:xfrm>
            <a:off x="7240845" y="2035135"/>
            <a:ext cx="148709"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1</a:t>
            </a:r>
            <a:endParaRPr lang="en-US" sz="2624" dirty="0"/>
          </a:p>
        </p:txBody>
      </p:sp>
      <p:sp>
        <p:nvSpPr>
          <p:cNvPr id="11" name="Text 8"/>
          <p:cNvSpPr/>
          <p:nvPr/>
        </p:nvSpPr>
        <p:spPr>
          <a:xfrm>
            <a:off x="3049786" y="2042041"/>
            <a:ext cx="3043357" cy="347186"/>
          </a:xfrm>
          <a:prstGeom prst="rect">
            <a:avLst/>
          </a:prstGeom>
          <a:noFill/>
          <a:ln/>
        </p:spPr>
        <p:txBody>
          <a:bodyPr wrap="none" rtlCol="0" anchor="t"/>
          <a:lstStyle/>
          <a:p>
            <a:pPr marL="0" indent="0" algn="r">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Identify Missing Data</a:t>
            </a:r>
            <a:endParaRPr lang="en-US" sz="2187" dirty="0"/>
          </a:p>
        </p:txBody>
      </p:sp>
      <p:sp>
        <p:nvSpPr>
          <p:cNvPr id="12" name="Text 9"/>
          <p:cNvSpPr/>
          <p:nvPr/>
        </p:nvSpPr>
        <p:spPr>
          <a:xfrm>
            <a:off x="2037993" y="2522458"/>
            <a:ext cx="4055150" cy="1421606"/>
          </a:xfrm>
          <a:prstGeom prst="rect">
            <a:avLst/>
          </a:prstGeom>
          <a:noFill/>
          <a:ln/>
        </p:spPr>
        <p:txBody>
          <a:bodyPr wrap="square" rtlCol="0" anchor="t"/>
          <a:lstStyle/>
          <a:p>
            <a:pPr marL="0" indent="0" algn="r">
              <a:lnSpc>
                <a:spcPts val="2799"/>
              </a:lnSpc>
              <a:buNone/>
            </a:pPr>
            <a:r>
              <a:rPr lang="en-US" sz="1750" dirty="0">
                <a:solidFill>
                  <a:srgbClr val="49495A"/>
                </a:solidFill>
                <a:latin typeface="Open Sans" pitchFamily="34" charset="0"/>
                <a:ea typeface="Open Sans" pitchFamily="34" charset="-122"/>
                <a:cs typeface="Open Sans" pitchFamily="34" charset="-120"/>
              </a:rPr>
              <a:t>Examine your dataset thoroughly to identify any gaps or missing values. This is the crucial first step in addressing missing data.</a:t>
            </a:r>
            <a:endParaRPr lang="en-US" sz="1750" dirty="0"/>
          </a:p>
        </p:txBody>
      </p:sp>
      <p:sp>
        <p:nvSpPr>
          <p:cNvPr id="13" name="Shape 10"/>
          <p:cNvSpPr/>
          <p:nvPr/>
        </p:nvSpPr>
        <p:spPr>
          <a:xfrm>
            <a:off x="7565172" y="3332024"/>
            <a:ext cx="777597" cy="44410"/>
          </a:xfrm>
          <a:prstGeom prst="rect">
            <a:avLst/>
          </a:prstGeom>
          <a:solidFill>
            <a:srgbClr val="B8B7E0"/>
          </a:solidFill>
          <a:ln/>
        </p:spPr>
      </p:sp>
      <p:sp>
        <p:nvSpPr>
          <p:cNvPr id="14" name="Shape 11"/>
          <p:cNvSpPr/>
          <p:nvPr/>
        </p:nvSpPr>
        <p:spPr>
          <a:xfrm>
            <a:off x="7065228" y="3104317"/>
            <a:ext cx="499943" cy="499943"/>
          </a:xfrm>
          <a:prstGeom prst="roundRect">
            <a:avLst>
              <a:gd name="adj" fmla="val 26667"/>
            </a:avLst>
          </a:prstGeom>
          <a:solidFill>
            <a:srgbClr val="DED6FF"/>
          </a:solidFill>
          <a:ln/>
        </p:spPr>
      </p:sp>
      <p:sp>
        <p:nvSpPr>
          <p:cNvPr id="15" name="Text 12"/>
          <p:cNvSpPr/>
          <p:nvPr/>
        </p:nvSpPr>
        <p:spPr>
          <a:xfrm>
            <a:off x="7212509" y="3145988"/>
            <a:ext cx="205383"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2</a:t>
            </a:r>
            <a:endParaRPr lang="en-US" sz="2624" dirty="0"/>
          </a:p>
        </p:txBody>
      </p:sp>
      <p:sp>
        <p:nvSpPr>
          <p:cNvPr id="16" name="Text 13"/>
          <p:cNvSpPr/>
          <p:nvPr/>
        </p:nvSpPr>
        <p:spPr>
          <a:xfrm>
            <a:off x="8537258" y="3152894"/>
            <a:ext cx="3126105" cy="347186"/>
          </a:xfrm>
          <a:prstGeom prst="rect">
            <a:avLst/>
          </a:prstGeom>
          <a:noFill/>
          <a:ln/>
        </p:spPr>
        <p:txBody>
          <a:bodyPr wrap="none" rtlCol="0" anchor="t"/>
          <a:lstStyle/>
          <a:p>
            <a:pPr marL="0" indent="0" algn="l">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Understand the Cause</a:t>
            </a:r>
            <a:endParaRPr lang="en-US" sz="2187" dirty="0"/>
          </a:p>
        </p:txBody>
      </p:sp>
      <p:sp>
        <p:nvSpPr>
          <p:cNvPr id="17" name="Text 14"/>
          <p:cNvSpPr/>
          <p:nvPr/>
        </p:nvSpPr>
        <p:spPr>
          <a:xfrm>
            <a:off x="8537258" y="3633311"/>
            <a:ext cx="4055150" cy="1066205"/>
          </a:xfrm>
          <a:prstGeom prst="rect">
            <a:avLst/>
          </a:prstGeom>
          <a:noFill/>
          <a:ln/>
        </p:spPr>
        <p:txBody>
          <a:bodyPr wrap="square" rtlCol="0" anchor="t"/>
          <a:lstStyle/>
          <a:p>
            <a:pPr marL="0" indent="0" algn="l">
              <a:lnSpc>
                <a:spcPts val="2799"/>
              </a:lnSpc>
              <a:buNone/>
            </a:pPr>
            <a:r>
              <a:rPr lang="en-US" sz="1750" dirty="0">
                <a:solidFill>
                  <a:srgbClr val="49495A"/>
                </a:solidFill>
                <a:latin typeface="Open Sans" pitchFamily="34" charset="0"/>
                <a:ea typeface="Open Sans" pitchFamily="34" charset="-122"/>
                <a:cs typeface="Open Sans" pitchFamily="34" charset="-120"/>
              </a:rPr>
              <a:t>Determine why the data is missing - was it due to an error, a limitation in data collection, or a systematic issue?</a:t>
            </a:r>
            <a:endParaRPr lang="en-US" sz="1750" dirty="0"/>
          </a:p>
        </p:txBody>
      </p:sp>
      <p:sp>
        <p:nvSpPr>
          <p:cNvPr id="18" name="Shape 15"/>
          <p:cNvSpPr/>
          <p:nvPr/>
        </p:nvSpPr>
        <p:spPr>
          <a:xfrm>
            <a:off x="6287631" y="4789706"/>
            <a:ext cx="777597" cy="44410"/>
          </a:xfrm>
          <a:prstGeom prst="rect">
            <a:avLst/>
          </a:prstGeom>
          <a:solidFill>
            <a:srgbClr val="B8B7E0"/>
          </a:solidFill>
          <a:ln/>
        </p:spPr>
      </p:sp>
      <p:sp>
        <p:nvSpPr>
          <p:cNvPr id="19" name="Shape 16"/>
          <p:cNvSpPr/>
          <p:nvPr/>
        </p:nvSpPr>
        <p:spPr>
          <a:xfrm>
            <a:off x="7065228" y="4561999"/>
            <a:ext cx="499943" cy="499943"/>
          </a:xfrm>
          <a:prstGeom prst="roundRect">
            <a:avLst>
              <a:gd name="adj" fmla="val 26667"/>
            </a:avLst>
          </a:prstGeom>
          <a:solidFill>
            <a:srgbClr val="DED6FF"/>
          </a:solidFill>
          <a:ln/>
        </p:spPr>
      </p:sp>
      <p:sp>
        <p:nvSpPr>
          <p:cNvPr id="20" name="Text 17"/>
          <p:cNvSpPr/>
          <p:nvPr/>
        </p:nvSpPr>
        <p:spPr>
          <a:xfrm>
            <a:off x="7212509" y="4603671"/>
            <a:ext cx="205383"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3</a:t>
            </a:r>
            <a:endParaRPr lang="en-US" sz="2624" dirty="0"/>
          </a:p>
        </p:txBody>
      </p:sp>
      <p:sp>
        <p:nvSpPr>
          <p:cNvPr id="21" name="Text 18"/>
          <p:cNvSpPr/>
          <p:nvPr/>
        </p:nvSpPr>
        <p:spPr>
          <a:xfrm>
            <a:off x="2037993" y="4610576"/>
            <a:ext cx="4055150" cy="694373"/>
          </a:xfrm>
          <a:prstGeom prst="rect">
            <a:avLst/>
          </a:prstGeom>
          <a:noFill/>
          <a:ln/>
        </p:spPr>
        <p:txBody>
          <a:bodyPr wrap="square" rtlCol="0" anchor="t"/>
          <a:lstStyle/>
          <a:p>
            <a:pPr marL="0" indent="0" algn="r">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Choose an Appropriate Solution</a:t>
            </a:r>
            <a:endParaRPr lang="en-US" sz="2187" dirty="0"/>
          </a:p>
        </p:txBody>
      </p:sp>
      <p:sp>
        <p:nvSpPr>
          <p:cNvPr id="22" name="Text 19"/>
          <p:cNvSpPr/>
          <p:nvPr/>
        </p:nvSpPr>
        <p:spPr>
          <a:xfrm>
            <a:off x="2037993" y="5438180"/>
            <a:ext cx="4055150" cy="1777008"/>
          </a:xfrm>
          <a:prstGeom prst="rect">
            <a:avLst/>
          </a:prstGeom>
          <a:noFill/>
          <a:ln/>
        </p:spPr>
        <p:txBody>
          <a:bodyPr wrap="square" rtlCol="0" anchor="t"/>
          <a:lstStyle/>
          <a:p>
            <a:pPr marL="0" indent="0" algn="r">
              <a:lnSpc>
                <a:spcPts val="2799"/>
              </a:lnSpc>
              <a:buNone/>
            </a:pPr>
            <a:r>
              <a:rPr lang="en-US" sz="1750" dirty="0">
                <a:solidFill>
                  <a:srgbClr val="49495A"/>
                </a:solidFill>
                <a:latin typeface="Open Sans" pitchFamily="34" charset="0"/>
                <a:ea typeface="Open Sans" pitchFamily="34" charset="-122"/>
                <a:cs typeface="Open Sans" pitchFamily="34" charset="-120"/>
              </a:rPr>
              <a:t>Based on the cause, decide whether to impute the missing values, remove the affected rows/columns, or use more advanced techniques like interpolation.</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40112" y="-921386"/>
            <a:ext cx="14630400" cy="8229600"/>
          </a:xfrm>
          <a:prstGeom prst="rect">
            <a:avLst/>
          </a:prstGeom>
          <a:solidFill>
            <a:srgbClr val="FBFAFF"/>
          </a:solidFill>
          <a:ln/>
        </p:spPr>
      </p:sp>
      <p:sp>
        <p:nvSpPr>
          <p:cNvPr id="4" name="Text 2"/>
          <p:cNvSpPr/>
          <p:nvPr/>
        </p:nvSpPr>
        <p:spPr>
          <a:xfrm>
            <a:off x="2037993" y="-809296"/>
            <a:ext cx="8332589" cy="809296"/>
          </a:xfrm>
          <a:prstGeom prst="rect">
            <a:avLst/>
          </a:prstGeom>
          <a:noFill/>
          <a:ln/>
        </p:spPr>
        <p:txBody>
          <a:bodyPr wrap="non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Merging and Joining Datasets</a:t>
            </a:r>
            <a:endParaRPr lang="en-US" sz="4374" dirty="0"/>
          </a:p>
        </p:txBody>
      </p:sp>
      <p:sp>
        <p:nvSpPr>
          <p:cNvPr id="5" name="Text 3"/>
          <p:cNvSpPr/>
          <p:nvPr/>
        </p:nvSpPr>
        <p:spPr>
          <a:xfrm>
            <a:off x="2037993" y="3930869"/>
            <a:ext cx="8889921" cy="1292772"/>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Merging and joining datasets is a crucial step in data wrangling, allowing you to combine information from multiple sources. This enables a more comprehensive understanding of the data and supports more robust analyses.</a:t>
            </a:r>
            <a:endParaRPr lang="en-US" sz="1750" dirty="0"/>
          </a:p>
        </p:txBody>
      </p:sp>
      <p:sp>
        <p:nvSpPr>
          <p:cNvPr id="6" name="Text 4"/>
          <p:cNvSpPr/>
          <p:nvPr/>
        </p:nvSpPr>
        <p:spPr>
          <a:xfrm>
            <a:off x="2037993" y="5450048"/>
            <a:ext cx="8889921" cy="1434228"/>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Effective techniques include inner joins, outer joins, and union operations, each with their own benefits and use cases. Careful data preparation and clear definitions of the join keys are essential to ensure accurate results.</a:t>
            </a:r>
            <a:endParaRPr lang="en-US" sz="1750" dirty="0"/>
          </a:p>
        </p:txBody>
      </p:sp>
      <p:sp>
        <p:nvSpPr>
          <p:cNvPr id="7" name="Text 5"/>
          <p:cNvSpPr/>
          <p:nvPr/>
        </p:nvSpPr>
        <p:spPr>
          <a:xfrm>
            <a:off x="11477506" y="3462457"/>
            <a:ext cx="1122402" cy="355402"/>
          </a:xfrm>
          <a:prstGeom prst="rect">
            <a:avLst/>
          </a:prstGeom>
          <a:noFill/>
          <a:ln/>
        </p:spPr>
        <p:txBody>
          <a:bodyPr wrap="none" rtlCol="0" anchor="t"/>
          <a:lstStyle/>
          <a:p>
            <a:pPr marL="0" indent="0">
              <a:lnSpc>
                <a:spcPts val="2799"/>
              </a:lnSpc>
              <a:buNone/>
            </a:pPr>
            <a:endParaRPr lang="en-US" sz="1750"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2579" y="112090"/>
            <a:ext cx="8815335" cy="3756110"/>
          </a:xfrm>
          <a:prstGeom prst="rect">
            <a:avLst/>
          </a:prstGeom>
          <a:effectLst>
            <a:glow rad="127000">
              <a:srgbClr val="9966FF"/>
            </a:glow>
          </a:effectLst>
        </p:spPr>
      </p:pic>
    </p:spTree>
  </p:cSld>
  <p:clrMapOvr>
    <a:masterClrMapping/>
  </p:clrMapOvr>
  <mc:AlternateContent xmlns:mc="http://schemas.openxmlformats.org/markup-compatibility/2006" xmlns:p14="http://schemas.microsoft.com/office/powerpoint/2010/main">
    <mc:Choice Requires="p14">
      <p:transition spd="slow" p14:dur="2000">
        <p:blinds dir="vert"/>
      </p:transition>
    </mc:Choice>
    <mc:Fallback xmlns="">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27161"/>
            <a:ext cx="14630400" cy="8229600"/>
          </a:xfrm>
          <a:prstGeom prst="rect">
            <a:avLst/>
          </a:prstGeom>
          <a:solidFill>
            <a:srgbClr val="FBFAFF"/>
          </a:solidFill>
          <a:ln/>
        </p:spPr>
      </p:sp>
      <p:sp>
        <p:nvSpPr>
          <p:cNvPr id="4" name="Text 2"/>
          <p:cNvSpPr/>
          <p:nvPr/>
        </p:nvSpPr>
        <p:spPr>
          <a:xfrm>
            <a:off x="2037993" y="27161"/>
            <a:ext cx="7676078" cy="694373"/>
          </a:xfrm>
          <a:prstGeom prst="rect">
            <a:avLst/>
          </a:prstGeom>
          <a:noFill/>
          <a:ln/>
        </p:spPr>
        <p:txBody>
          <a:bodyPr wrap="non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Concatenation of Data Sets</a:t>
            </a:r>
            <a:endParaRPr lang="en-US" sz="4374" dirty="0"/>
          </a:p>
        </p:txBody>
      </p:sp>
      <p:sp>
        <p:nvSpPr>
          <p:cNvPr id="5" name="Shape 3"/>
          <p:cNvSpPr/>
          <p:nvPr/>
        </p:nvSpPr>
        <p:spPr>
          <a:xfrm>
            <a:off x="2166893" y="4009230"/>
            <a:ext cx="499943" cy="499943"/>
          </a:xfrm>
          <a:prstGeom prst="roundRect">
            <a:avLst>
              <a:gd name="adj" fmla="val 26667"/>
            </a:avLst>
          </a:prstGeom>
          <a:solidFill>
            <a:srgbClr val="DED6FF"/>
          </a:solidFill>
          <a:ln/>
        </p:spPr>
      </p:sp>
      <p:sp>
        <p:nvSpPr>
          <p:cNvPr id="6" name="Text 4"/>
          <p:cNvSpPr/>
          <p:nvPr/>
        </p:nvSpPr>
        <p:spPr>
          <a:xfrm>
            <a:off x="2362319" y="4009230"/>
            <a:ext cx="148709"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1</a:t>
            </a:r>
            <a:endParaRPr lang="en-US" sz="2624" dirty="0"/>
          </a:p>
        </p:txBody>
      </p:sp>
      <p:sp>
        <p:nvSpPr>
          <p:cNvPr id="7" name="Text 5"/>
          <p:cNvSpPr/>
          <p:nvPr/>
        </p:nvSpPr>
        <p:spPr>
          <a:xfrm>
            <a:off x="2822034" y="4009230"/>
            <a:ext cx="4161473" cy="347186"/>
          </a:xfrm>
          <a:prstGeom prst="rect">
            <a:avLst/>
          </a:prstGeom>
          <a:noFill/>
          <a:ln/>
        </p:spPr>
        <p:txBody>
          <a:bodyPr wrap="none" rtlCol="0" anchor="t"/>
          <a:lstStyle/>
          <a:p>
            <a:pPr marL="0" indent="0">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Combining Multiple Datasets</a:t>
            </a:r>
            <a:endParaRPr lang="en-US" sz="2187" dirty="0"/>
          </a:p>
        </p:txBody>
      </p:sp>
      <p:sp>
        <p:nvSpPr>
          <p:cNvPr id="8" name="Text 6"/>
          <p:cNvSpPr/>
          <p:nvPr/>
        </p:nvSpPr>
        <p:spPr>
          <a:xfrm>
            <a:off x="2807595" y="4383577"/>
            <a:ext cx="4444008"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Concatenation is the process of combining multiple datasets into a single unified dataset. This allows you to analyze a more comprehensive set of data.</a:t>
            </a:r>
            <a:endParaRPr lang="en-US" sz="1750" dirty="0"/>
          </a:p>
        </p:txBody>
      </p:sp>
      <p:sp>
        <p:nvSpPr>
          <p:cNvPr id="9" name="Shape 7"/>
          <p:cNvSpPr/>
          <p:nvPr/>
        </p:nvSpPr>
        <p:spPr>
          <a:xfrm>
            <a:off x="7648456" y="3986840"/>
            <a:ext cx="499943" cy="499943"/>
          </a:xfrm>
          <a:prstGeom prst="roundRect">
            <a:avLst>
              <a:gd name="adj" fmla="val 26667"/>
            </a:avLst>
          </a:prstGeom>
          <a:solidFill>
            <a:srgbClr val="DED6FF"/>
          </a:solidFill>
          <a:ln/>
        </p:spPr>
      </p:sp>
      <p:sp>
        <p:nvSpPr>
          <p:cNvPr id="10" name="Text 8"/>
          <p:cNvSpPr/>
          <p:nvPr/>
        </p:nvSpPr>
        <p:spPr>
          <a:xfrm>
            <a:off x="7752647" y="4009230"/>
            <a:ext cx="205383"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2</a:t>
            </a:r>
            <a:endParaRPr lang="en-US" sz="2624" dirty="0"/>
          </a:p>
        </p:txBody>
      </p:sp>
      <p:sp>
        <p:nvSpPr>
          <p:cNvPr id="11" name="Text 9"/>
          <p:cNvSpPr/>
          <p:nvPr/>
        </p:nvSpPr>
        <p:spPr>
          <a:xfrm>
            <a:off x="8148399" y="4009230"/>
            <a:ext cx="3657362" cy="347186"/>
          </a:xfrm>
          <a:prstGeom prst="rect">
            <a:avLst/>
          </a:prstGeom>
          <a:noFill/>
          <a:ln/>
        </p:spPr>
        <p:txBody>
          <a:bodyPr wrap="none" rtlCol="0" anchor="t"/>
          <a:lstStyle/>
          <a:p>
            <a:pPr marL="0" indent="0">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Preserving Data Structure</a:t>
            </a:r>
            <a:endParaRPr lang="en-US" sz="2187" dirty="0"/>
          </a:p>
        </p:txBody>
      </p:sp>
      <p:sp>
        <p:nvSpPr>
          <p:cNvPr id="12" name="Text 10"/>
          <p:cNvSpPr/>
          <p:nvPr/>
        </p:nvSpPr>
        <p:spPr>
          <a:xfrm>
            <a:off x="8033064" y="4351306"/>
            <a:ext cx="4444008"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Concatenation maintains the structure and schema of the original datasets, ensuring the integrity of the combined data.</a:t>
            </a:r>
            <a:endParaRPr lang="en-US" sz="1750" dirty="0"/>
          </a:p>
        </p:txBody>
      </p:sp>
      <p:sp>
        <p:nvSpPr>
          <p:cNvPr id="13" name="Shape 11"/>
          <p:cNvSpPr/>
          <p:nvPr/>
        </p:nvSpPr>
        <p:spPr>
          <a:xfrm>
            <a:off x="2112345" y="5969224"/>
            <a:ext cx="499943" cy="499943"/>
          </a:xfrm>
          <a:prstGeom prst="roundRect">
            <a:avLst>
              <a:gd name="adj" fmla="val 26667"/>
            </a:avLst>
          </a:prstGeom>
          <a:solidFill>
            <a:srgbClr val="DED6FF"/>
          </a:solidFill>
          <a:ln/>
        </p:spPr>
      </p:sp>
      <p:sp>
        <p:nvSpPr>
          <p:cNvPr id="14" name="Text 12"/>
          <p:cNvSpPr/>
          <p:nvPr/>
        </p:nvSpPr>
        <p:spPr>
          <a:xfrm>
            <a:off x="2259626" y="6010956"/>
            <a:ext cx="205383"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3</a:t>
            </a:r>
            <a:endParaRPr lang="en-US" sz="2624" dirty="0"/>
          </a:p>
        </p:txBody>
      </p:sp>
      <p:sp>
        <p:nvSpPr>
          <p:cNvPr id="15" name="Text 13"/>
          <p:cNvSpPr/>
          <p:nvPr/>
        </p:nvSpPr>
        <p:spPr>
          <a:xfrm>
            <a:off x="2760107" y="6080251"/>
            <a:ext cx="4444008" cy="694373"/>
          </a:xfrm>
          <a:prstGeom prst="rect">
            <a:avLst/>
          </a:prstGeom>
          <a:noFill/>
          <a:ln/>
        </p:spPr>
        <p:txBody>
          <a:bodyPr wrap="square" rtlCol="0" anchor="t"/>
          <a:lstStyle/>
          <a:p>
            <a:pPr marL="0" indent="0">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Expanding Analysis Capabilities</a:t>
            </a:r>
            <a:endParaRPr lang="en-US" sz="2187" dirty="0"/>
          </a:p>
        </p:txBody>
      </p:sp>
      <p:sp>
        <p:nvSpPr>
          <p:cNvPr id="16" name="Text 14"/>
          <p:cNvSpPr/>
          <p:nvPr/>
        </p:nvSpPr>
        <p:spPr>
          <a:xfrm>
            <a:off x="2760107" y="6539992"/>
            <a:ext cx="4444008"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By concatenating datasets, you can expand the breadth and depth of your data analysis, uncovering new insights and trends.</a:t>
            </a:r>
            <a:endParaRPr lang="en-US" sz="1750" dirty="0"/>
          </a:p>
        </p:txBody>
      </p:sp>
      <p:sp>
        <p:nvSpPr>
          <p:cNvPr id="17" name="Shape 15"/>
          <p:cNvSpPr/>
          <p:nvPr/>
        </p:nvSpPr>
        <p:spPr>
          <a:xfrm>
            <a:off x="7648456" y="5927494"/>
            <a:ext cx="499943" cy="499943"/>
          </a:xfrm>
          <a:prstGeom prst="roundRect">
            <a:avLst>
              <a:gd name="adj" fmla="val 26667"/>
            </a:avLst>
          </a:prstGeom>
          <a:solidFill>
            <a:srgbClr val="DED6FF"/>
          </a:solidFill>
          <a:ln/>
        </p:spPr>
      </p:sp>
      <p:sp>
        <p:nvSpPr>
          <p:cNvPr id="18" name="Text 16"/>
          <p:cNvSpPr/>
          <p:nvPr/>
        </p:nvSpPr>
        <p:spPr>
          <a:xfrm>
            <a:off x="7761115" y="5930019"/>
            <a:ext cx="195024" cy="416481"/>
          </a:xfrm>
          <a:prstGeom prst="rect">
            <a:avLst/>
          </a:prstGeom>
          <a:noFill/>
          <a:ln/>
        </p:spPr>
        <p:txBody>
          <a:bodyPr wrap="none" rtlCol="0" anchor="t"/>
          <a:lstStyle/>
          <a:p>
            <a:pPr marL="0" indent="0" algn="ctr">
              <a:lnSpc>
                <a:spcPts val="3281"/>
              </a:lnSpc>
              <a:buNone/>
            </a:pPr>
            <a:r>
              <a:rPr lang="en-US" sz="2624" dirty="0">
                <a:solidFill>
                  <a:srgbClr val="5955EB"/>
                </a:solidFill>
                <a:latin typeface="Libre Baskerville" pitchFamily="34" charset="0"/>
                <a:ea typeface="Libre Baskerville" pitchFamily="34" charset="-122"/>
                <a:cs typeface="Libre Baskerville" pitchFamily="34" charset="-120"/>
              </a:rPr>
              <a:t>4</a:t>
            </a:r>
            <a:endParaRPr lang="en-US" sz="2624" dirty="0"/>
          </a:p>
        </p:txBody>
      </p:sp>
      <p:sp>
        <p:nvSpPr>
          <p:cNvPr id="19" name="Text 17"/>
          <p:cNvSpPr/>
          <p:nvPr/>
        </p:nvSpPr>
        <p:spPr>
          <a:xfrm>
            <a:off x="8148399" y="6080251"/>
            <a:ext cx="4180165" cy="347186"/>
          </a:xfrm>
          <a:prstGeom prst="rect">
            <a:avLst/>
          </a:prstGeom>
          <a:noFill/>
          <a:ln/>
        </p:spPr>
        <p:txBody>
          <a:bodyPr wrap="none" rtlCol="0" anchor="t"/>
          <a:lstStyle/>
          <a:p>
            <a:pPr marL="0" indent="0">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Streamlining Data Workflows</a:t>
            </a:r>
            <a:endParaRPr lang="en-US" sz="2187" dirty="0"/>
          </a:p>
        </p:txBody>
      </p:sp>
      <p:sp>
        <p:nvSpPr>
          <p:cNvPr id="20" name="Text 18"/>
          <p:cNvSpPr/>
          <p:nvPr/>
        </p:nvSpPr>
        <p:spPr>
          <a:xfrm>
            <a:off x="8148399" y="6539992"/>
            <a:ext cx="4444008" cy="1421606"/>
          </a:xfrm>
          <a:prstGeom prst="rect">
            <a:avLst/>
          </a:prstGeom>
          <a:noFill/>
          <a:ln/>
        </p:spPr>
        <p:txBody>
          <a:bodyPr wrap="square" rtlCol="0" anchor="t"/>
          <a:lstStyle/>
          <a:p>
            <a:pPr marL="0" indent="0">
              <a:lnSpc>
                <a:spcPts val="2799"/>
              </a:lnSpc>
              <a:buNone/>
            </a:pPr>
            <a:r>
              <a:rPr lang="en-US" sz="1750" dirty="0">
                <a:solidFill>
                  <a:srgbClr val="49495A"/>
                </a:solidFill>
                <a:latin typeface="Open Sans" pitchFamily="34" charset="0"/>
                <a:ea typeface="Open Sans" pitchFamily="34" charset="-122"/>
                <a:cs typeface="Open Sans" pitchFamily="34" charset="-120"/>
              </a:rPr>
              <a:t>Concatenation helps streamline data management by eliminating the need to constantly switch between multiple datasets.</a:t>
            </a:r>
            <a:endParaRPr lang="en-US" sz="1750" dirty="0"/>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6893" y="809137"/>
            <a:ext cx="6920172" cy="3006665"/>
          </a:xfrm>
          <a:prstGeom prst="rect">
            <a:avLst/>
          </a:prstGeom>
          <a:effectLst>
            <a:glow rad="127000">
              <a:srgbClr val="9966FF"/>
            </a:glo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eelOff"/>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AFF">
              <a:alpha val="85000"/>
            </a:srgbClr>
          </a:solidFill>
          <a:ln/>
        </p:spPr>
      </p:sp>
      <p:sp>
        <p:nvSpPr>
          <p:cNvPr id="6" name="Text 3"/>
          <p:cNvSpPr/>
          <p:nvPr/>
        </p:nvSpPr>
        <p:spPr>
          <a:xfrm>
            <a:off x="2143097" y="0"/>
            <a:ext cx="10554414" cy="1388745"/>
          </a:xfrm>
          <a:prstGeom prst="rect">
            <a:avLst/>
          </a:prstGeom>
          <a:noFill/>
          <a:ln/>
        </p:spPr>
        <p:txBody>
          <a:bodyPr wrap="square" rtlCol="0" anchor="t"/>
          <a:lstStyle/>
          <a:p>
            <a:pPr marL="0" indent="0">
              <a:lnSpc>
                <a:spcPts val="5468"/>
              </a:lnSpc>
              <a:buNone/>
            </a:pPr>
            <a:r>
              <a:rPr lang="en-US" sz="4374" dirty="0">
                <a:solidFill>
                  <a:srgbClr val="5955EB"/>
                </a:solidFill>
                <a:latin typeface="Libre Baskerville" pitchFamily="34" charset="0"/>
                <a:ea typeface="Libre Baskerville" pitchFamily="34" charset="-122"/>
                <a:cs typeface="Libre Baskerville" pitchFamily="34" charset="-120"/>
              </a:rPr>
              <a:t>Determining the Correlation of the Dataset</a:t>
            </a:r>
            <a:endParaRPr lang="en-US" sz="4374" dirty="0"/>
          </a:p>
        </p:txBody>
      </p:sp>
      <p:pic>
        <p:nvPicPr>
          <p:cNvPr id="7" name="Image 1" descr="preencoded.png"/>
          <p:cNvPicPr>
            <a:picLocks noChangeAspect="1"/>
          </p:cNvPicPr>
          <p:nvPr/>
        </p:nvPicPr>
        <p:blipFill>
          <a:blip r:embed="rId4"/>
          <a:stretch>
            <a:fillRect/>
          </a:stretch>
        </p:blipFill>
        <p:spPr>
          <a:xfrm>
            <a:off x="2143097" y="1351080"/>
            <a:ext cx="3518059" cy="888682"/>
          </a:xfrm>
          <a:prstGeom prst="rect">
            <a:avLst/>
          </a:prstGeom>
        </p:spPr>
      </p:pic>
      <p:sp>
        <p:nvSpPr>
          <p:cNvPr id="8" name="Text 4"/>
          <p:cNvSpPr/>
          <p:nvPr/>
        </p:nvSpPr>
        <p:spPr>
          <a:xfrm>
            <a:off x="2260163" y="2298442"/>
            <a:ext cx="2777490" cy="347186"/>
          </a:xfrm>
          <a:prstGeom prst="rect">
            <a:avLst/>
          </a:prstGeom>
          <a:noFill/>
          <a:ln/>
        </p:spPr>
        <p:txBody>
          <a:bodyPr wrap="none" rtlCol="0" anchor="t"/>
          <a:lstStyle/>
          <a:p>
            <a:pPr marL="0" indent="0" algn="l">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Identify Variables</a:t>
            </a:r>
            <a:endParaRPr lang="en-US" sz="2187" dirty="0"/>
          </a:p>
        </p:txBody>
      </p:sp>
      <p:sp>
        <p:nvSpPr>
          <p:cNvPr id="9" name="Text 5"/>
          <p:cNvSpPr/>
          <p:nvPr/>
        </p:nvSpPr>
        <p:spPr>
          <a:xfrm>
            <a:off x="2207977" y="2704308"/>
            <a:ext cx="3073718" cy="1066205"/>
          </a:xfrm>
          <a:prstGeom prst="rect">
            <a:avLst/>
          </a:prstGeom>
          <a:noFill/>
          <a:ln/>
        </p:spPr>
        <p:txBody>
          <a:bodyPr wrap="square" rtlCol="0" anchor="t"/>
          <a:lstStyle/>
          <a:p>
            <a:pPr marL="0" indent="0" algn="l">
              <a:lnSpc>
                <a:spcPts val="2799"/>
              </a:lnSpc>
              <a:buNone/>
            </a:pPr>
            <a:r>
              <a:rPr lang="en-US" sz="1750" dirty="0">
                <a:solidFill>
                  <a:srgbClr val="49495A"/>
                </a:solidFill>
                <a:latin typeface="Open Sans" pitchFamily="34" charset="0"/>
                <a:ea typeface="Open Sans" pitchFamily="34" charset="-122"/>
                <a:cs typeface="Open Sans" pitchFamily="34" charset="-120"/>
              </a:rPr>
              <a:t>Determine the key variables in the dataset that you want to analyze for correlation.</a:t>
            </a:r>
            <a:endParaRPr lang="en-US" sz="1750" dirty="0"/>
          </a:p>
        </p:txBody>
      </p:sp>
      <p:pic>
        <p:nvPicPr>
          <p:cNvPr id="10" name="Image 2" descr="preencoded.png"/>
          <p:cNvPicPr>
            <a:picLocks noChangeAspect="1"/>
          </p:cNvPicPr>
          <p:nvPr/>
        </p:nvPicPr>
        <p:blipFill>
          <a:blip r:embed="rId5"/>
          <a:stretch>
            <a:fillRect/>
          </a:stretch>
        </p:blipFill>
        <p:spPr>
          <a:xfrm>
            <a:off x="5556052" y="1351080"/>
            <a:ext cx="3518178" cy="888682"/>
          </a:xfrm>
          <a:prstGeom prst="rect">
            <a:avLst/>
          </a:prstGeom>
        </p:spPr>
      </p:pic>
      <p:sp>
        <p:nvSpPr>
          <p:cNvPr id="11" name="Text 6"/>
          <p:cNvSpPr/>
          <p:nvPr/>
        </p:nvSpPr>
        <p:spPr>
          <a:xfrm>
            <a:off x="5556052" y="2295047"/>
            <a:ext cx="3031212" cy="347186"/>
          </a:xfrm>
          <a:prstGeom prst="rect">
            <a:avLst/>
          </a:prstGeom>
          <a:noFill/>
          <a:ln/>
        </p:spPr>
        <p:txBody>
          <a:bodyPr wrap="none" rtlCol="0" anchor="t"/>
          <a:lstStyle/>
          <a:p>
            <a:pPr marL="0" indent="0" algn="l">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Calculate Correlation</a:t>
            </a:r>
            <a:endParaRPr lang="en-US" sz="2187" dirty="0"/>
          </a:p>
        </p:txBody>
      </p:sp>
      <p:sp>
        <p:nvSpPr>
          <p:cNvPr id="12" name="Text 7"/>
          <p:cNvSpPr/>
          <p:nvPr/>
        </p:nvSpPr>
        <p:spPr>
          <a:xfrm>
            <a:off x="5556052" y="2704308"/>
            <a:ext cx="3073837" cy="2132409"/>
          </a:xfrm>
          <a:prstGeom prst="rect">
            <a:avLst/>
          </a:prstGeom>
          <a:noFill/>
          <a:ln/>
        </p:spPr>
        <p:txBody>
          <a:bodyPr wrap="square" rtlCol="0" anchor="t"/>
          <a:lstStyle/>
          <a:p>
            <a:pPr marL="0" indent="0" algn="l">
              <a:lnSpc>
                <a:spcPts val="2799"/>
              </a:lnSpc>
              <a:buNone/>
            </a:pPr>
            <a:r>
              <a:rPr lang="en-US" sz="1750" dirty="0">
                <a:solidFill>
                  <a:srgbClr val="49495A"/>
                </a:solidFill>
                <a:latin typeface="Open Sans" pitchFamily="34" charset="0"/>
                <a:ea typeface="Open Sans" pitchFamily="34" charset="-122"/>
                <a:cs typeface="Open Sans" pitchFamily="34" charset="-120"/>
              </a:rPr>
              <a:t>Use statistical techniques like Pearson's correlation coefficient to measure the strength and direction of the relationship between variables.</a:t>
            </a:r>
            <a:endParaRPr lang="en-US" sz="1750" dirty="0"/>
          </a:p>
        </p:txBody>
      </p:sp>
      <p:pic>
        <p:nvPicPr>
          <p:cNvPr id="13" name="Image 3" descr="preencoded.png"/>
          <p:cNvPicPr>
            <a:picLocks noChangeAspect="1"/>
          </p:cNvPicPr>
          <p:nvPr/>
        </p:nvPicPr>
        <p:blipFill>
          <a:blip r:embed="rId6"/>
          <a:stretch>
            <a:fillRect/>
          </a:stretch>
        </p:blipFill>
        <p:spPr>
          <a:xfrm>
            <a:off x="9074111" y="1351080"/>
            <a:ext cx="3518178" cy="888682"/>
          </a:xfrm>
          <a:prstGeom prst="rect">
            <a:avLst/>
          </a:prstGeom>
        </p:spPr>
      </p:pic>
      <p:sp>
        <p:nvSpPr>
          <p:cNvPr id="14" name="Text 8"/>
          <p:cNvSpPr/>
          <p:nvPr/>
        </p:nvSpPr>
        <p:spPr>
          <a:xfrm>
            <a:off x="9056786" y="2303164"/>
            <a:ext cx="3073837" cy="694373"/>
          </a:xfrm>
          <a:prstGeom prst="rect">
            <a:avLst/>
          </a:prstGeom>
          <a:noFill/>
          <a:ln/>
        </p:spPr>
        <p:txBody>
          <a:bodyPr wrap="square" rtlCol="0" anchor="t"/>
          <a:lstStyle/>
          <a:p>
            <a:pPr marL="0" indent="0" algn="l">
              <a:lnSpc>
                <a:spcPts val="2734"/>
              </a:lnSpc>
              <a:buNone/>
            </a:pPr>
            <a:r>
              <a:rPr lang="en-US" sz="2187" dirty="0">
                <a:solidFill>
                  <a:srgbClr val="5955EB"/>
                </a:solidFill>
                <a:latin typeface="Libre Baskerville" pitchFamily="34" charset="0"/>
                <a:ea typeface="Libre Baskerville" pitchFamily="34" charset="-122"/>
                <a:cs typeface="Libre Baskerville" pitchFamily="34" charset="-120"/>
              </a:rPr>
              <a:t>Visualize Correlations</a:t>
            </a:r>
            <a:endParaRPr lang="en-US" sz="2187" dirty="0"/>
          </a:p>
        </p:txBody>
      </p:sp>
      <p:sp>
        <p:nvSpPr>
          <p:cNvPr id="15" name="Text 9"/>
          <p:cNvSpPr/>
          <p:nvPr/>
        </p:nvSpPr>
        <p:spPr>
          <a:xfrm>
            <a:off x="9056785" y="2704308"/>
            <a:ext cx="3073837" cy="1421606"/>
          </a:xfrm>
          <a:prstGeom prst="rect">
            <a:avLst/>
          </a:prstGeom>
          <a:noFill/>
          <a:ln/>
        </p:spPr>
        <p:txBody>
          <a:bodyPr wrap="square" rtlCol="0" anchor="t"/>
          <a:lstStyle/>
          <a:p>
            <a:pPr marL="0" indent="0" algn="l">
              <a:lnSpc>
                <a:spcPts val="2799"/>
              </a:lnSpc>
              <a:buNone/>
            </a:pPr>
            <a:r>
              <a:rPr lang="en-US" sz="1750" dirty="0">
                <a:solidFill>
                  <a:srgbClr val="49495A"/>
                </a:solidFill>
                <a:latin typeface="Open Sans" pitchFamily="34" charset="0"/>
                <a:ea typeface="Open Sans" pitchFamily="34" charset="-122"/>
                <a:cs typeface="Open Sans" pitchFamily="34" charset="-120"/>
              </a:rPr>
              <a:t>Create a correlation matrix or heatmap to clearly display the correlation coefficients between all variables.</a:t>
            </a:r>
            <a:endParaRPr lang="en-US" sz="1750" dirty="0"/>
          </a:p>
        </p:txBody>
      </p:sp>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43097" y="4165895"/>
            <a:ext cx="8583372" cy="3960662"/>
          </a:xfrm>
          <a:prstGeom prst="rect">
            <a:avLst/>
          </a:prstGeom>
          <a:effectLst>
            <a:glow rad="127000">
              <a:srgbClr val="9966FF"/>
            </a:glow>
          </a:effectLst>
        </p:spPr>
      </p:pic>
    </p:spTree>
  </p:cSld>
  <p:clrMapOvr>
    <a:masterClrMapping/>
  </p:clrMapOvr>
  <mc:AlternateContent xmlns:mc="http://schemas.openxmlformats.org/markup-compatibility/2006" xmlns:p14="http://schemas.microsoft.com/office/powerpoint/2010/main">
    <mc:Choice Requires="p14">
      <p:transition spd="slow" p14:dur="2250">
        <p14:doors dir="vert"/>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TotalTime>
  <Words>1142</Words>
  <Application>Microsoft Office PowerPoint</Application>
  <PresentationFormat>Custom</PresentationFormat>
  <Paragraphs>106</Paragraphs>
  <Slides>15</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Libre Baskerville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42</cp:revision>
  <dcterms:created xsi:type="dcterms:W3CDTF">2024-04-30T10:28:36Z</dcterms:created>
  <dcterms:modified xsi:type="dcterms:W3CDTF">2024-04-30T15:44:18Z</dcterms:modified>
</cp:coreProperties>
</file>